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05" r:id="rId2"/>
    <p:sldId id="291" r:id="rId3"/>
    <p:sldId id="296" r:id="rId4"/>
    <p:sldId id="297" r:id="rId5"/>
    <p:sldId id="299" r:id="rId6"/>
    <p:sldId id="298" r:id="rId7"/>
    <p:sldId id="301" r:id="rId8"/>
    <p:sldId id="300" r:id="rId9"/>
    <p:sldId id="302" r:id="rId10"/>
    <p:sldId id="303" r:id="rId11"/>
    <p:sldId id="304" r:id="rId12"/>
    <p:sldId id="306" r:id="rId13"/>
    <p:sldId id="307" r:id="rId14"/>
    <p:sldId id="294" r:id="rId15"/>
    <p:sldId id="311" r:id="rId16"/>
    <p:sldId id="312" r:id="rId17"/>
    <p:sldId id="309" r:id="rId18"/>
    <p:sldId id="308" r:id="rId19"/>
    <p:sldId id="310" r:id="rId20"/>
    <p:sldId id="293" r:id="rId21"/>
    <p:sldId id="313" r:id="rId22"/>
    <p:sldId id="314" r:id="rId23"/>
    <p:sldId id="315" r:id="rId24"/>
    <p:sldId id="318" r:id="rId25"/>
    <p:sldId id="316" r:id="rId26"/>
    <p:sldId id="317" r:id="rId27"/>
    <p:sldId id="319" r:id="rId28"/>
    <p:sldId id="320" r:id="rId29"/>
    <p:sldId id="321" r:id="rId30"/>
    <p:sldId id="271" r:id="rId31"/>
    <p:sldId id="262" r:id="rId32"/>
    <p:sldId id="263" r:id="rId33"/>
    <p:sldId id="264" r:id="rId34"/>
    <p:sldId id="265" r:id="rId35"/>
    <p:sldId id="267"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90" r:id="rId49"/>
    <p:sldId id="284" r:id="rId50"/>
    <p:sldId id="285" r:id="rId51"/>
    <p:sldId id="286" r:id="rId52"/>
    <p:sldId id="287" r:id="rId53"/>
    <p:sldId id="288" r:id="rId54"/>
    <p:sldId id="289" r:id="rId55"/>
    <p:sldId id="292" r:id="rId56"/>
    <p:sldId id="323" r:id="rId57"/>
    <p:sldId id="322"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295"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980" autoAdjust="0"/>
    <p:restoredTop sz="94660"/>
  </p:normalViewPr>
  <p:slideViewPr>
    <p:cSldViewPr snapToGrid="0" showGuides="1">
      <p:cViewPr varScale="1">
        <p:scale>
          <a:sx n="69" d="100"/>
          <a:sy n="69" d="100"/>
        </p:scale>
        <p:origin x="-484" y="-6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video" Target="file:///C:\Users\Administrator\Desktop\GIT%20GROUP\How%20to%20create%20GitLab%20Account%20Free.mp4"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lab.com/users/sign_in" TargetMode="External"/><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gitlab.com/users/sign_up"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video" Target="file:///C:\Users\Administrator\Desktop\GIT%20GROUP\What%20is%20GIT.mp4" TargetMode="External"/><Relationship Id="rId4" Type="http://schemas.openxmlformats.org/officeDocument/2006/relationships/hyperlink" Target="https://git-scm.com/download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phoenixnap.com/glossary/terminal-emulation" TargetMode="External"/><Relationship Id="rId1" Type="http://schemas.openxmlformats.org/officeDocument/2006/relationships/slideLayout" Target="../slideLayouts/slideLayout4.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hyperlink" Target="https://github.com/git/git"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video" Target="file:///C:\Users\Administrator\Desktop\GIT%20GROUP\how%20to%20upload%20%20files%20to%20GitHub.mp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video" Target="file:///C:\Users\Administrator\Desktop\GIT%20GROUP\Git%20with%20Eclipse.mp4"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video" Target="file:///C:\Users\Administrator\Desktop\GIT%20GROUP\How%20to%20use%20Git%20GUI%20Sourcetree%20and%20Gitlab-CWKgan_Z4NM-720p-1657379085841.mp4"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https://o.remove.bg/downloads/1f62c30c-e394-42db-a50a-2a6a813fbff7/xx-removebg-preview.png"/>
          <p:cNvPicPr>
            <a:picLocks noChangeAspect="1" noChangeArrowheads="1"/>
          </p:cNvPicPr>
          <p:nvPr/>
        </p:nvPicPr>
        <p:blipFill>
          <a:blip r:embed="rId2"/>
          <a:srcRect/>
          <a:stretch>
            <a:fillRect/>
          </a:stretch>
        </p:blipFill>
        <p:spPr bwMode="auto">
          <a:xfrm>
            <a:off x="9955357" y="5234276"/>
            <a:ext cx="1229880" cy="390669"/>
          </a:xfrm>
          <a:prstGeom prst="rect">
            <a:avLst/>
          </a:prstGeom>
          <a:ln>
            <a:noFill/>
          </a:ln>
          <a:effectLst>
            <a:outerShdw blurRad="292100" dist="139700" dir="2700000" algn="tl" rotWithShape="0">
              <a:srgbClr val="333333">
                <a:alpha val="65000"/>
              </a:srgbClr>
            </a:outerShdw>
          </a:effectLst>
        </p:spPr>
      </p:pic>
      <p:pic>
        <p:nvPicPr>
          <p:cNvPr id="61444" name="Picture 4" descr="https://o.remove.bg/downloads/712825fe-d002-43c3-9633-0cb9ea1abcd8/3-2-github-png-image-removebg-preview.png"/>
          <p:cNvPicPr>
            <a:picLocks noChangeAspect="1" noChangeArrowheads="1"/>
          </p:cNvPicPr>
          <p:nvPr/>
        </p:nvPicPr>
        <p:blipFill>
          <a:blip r:embed="rId3"/>
          <a:srcRect/>
          <a:stretch>
            <a:fillRect/>
          </a:stretch>
        </p:blipFill>
        <p:spPr bwMode="auto">
          <a:xfrm>
            <a:off x="4293466" y="1159164"/>
            <a:ext cx="2997200" cy="2997200"/>
          </a:xfrm>
          <a:prstGeom prst="rect">
            <a:avLst/>
          </a:prstGeom>
          <a:ln>
            <a:noFill/>
          </a:ln>
          <a:effectLst>
            <a:outerShdw blurRad="292100" dist="139700" dir="2700000" algn="tl" rotWithShape="0">
              <a:srgbClr val="333333">
                <a:alpha val="65000"/>
              </a:srgbClr>
            </a:outerShdw>
          </a:effectLst>
        </p:spPr>
      </p:pic>
      <p:pic>
        <p:nvPicPr>
          <p:cNvPr id="61448" name="Picture 8" descr="https://o.remove.bg/downloads/31623f86-cfbb-4fee-a940-15d38e2690b9/what-is-github-1-1-removebg-preview.png"/>
          <p:cNvPicPr>
            <a:picLocks noChangeAspect="1" noChangeArrowheads="1"/>
          </p:cNvPicPr>
          <p:nvPr/>
        </p:nvPicPr>
        <p:blipFill>
          <a:blip r:embed="rId4"/>
          <a:srcRect/>
          <a:stretch>
            <a:fillRect/>
          </a:stretch>
        </p:blipFill>
        <p:spPr bwMode="auto">
          <a:xfrm>
            <a:off x="3814618" y="1624590"/>
            <a:ext cx="4248728" cy="1866756"/>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6" name="Rectangle 5"/>
          <p:cNvSpPr/>
          <p:nvPr/>
        </p:nvSpPr>
        <p:spPr>
          <a:xfrm>
            <a:off x="2753676" y="0"/>
            <a:ext cx="4374916" cy="338554"/>
          </a:xfrm>
          <a:prstGeom prst="rect">
            <a:avLst/>
          </a:prstGeom>
        </p:spPr>
        <p:txBody>
          <a:bodyPr wrap="none">
            <a:spAutoFit/>
          </a:bodyPr>
          <a:lstStyle/>
          <a:p>
            <a:r>
              <a:rPr lang="en-US" sz="1600" b="1" i="1" dirty="0" smtClean="0">
                <a:solidFill>
                  <a:srgbClr val="FF0000"/>
                </a:solidFill>
              </a:rPr>
              <a:t>Create an Account on </a:t>
            </a:r>
            <a:r>
              <a:rPr lang="en-US" sz="1600" b="1" i="1" dirty="0" err="1" smtClean="0">
                <a:solidFill>
                  <a:srgbClr val="FF0000"/>
                </a:solidFill>
              </a:rPr>
              <a:t>GitHub</a:t>
            </a:r>
            <a:r>
              <a:rPr lang="en-US" sz="1600" b="1" i="1" dirty="0" smtClean="0">
                <a:solidFill>
                  <a:srgbClr val="FF0000"/>
                </a:solidFill>
              </a:rPr>
              <a:t>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6" name="Rectangle 5"/>
          <p:cNvSpPr/>
          <p:nvPr/>
        </p:nvSpPr>
        <p:spPr>
          <a:xfrm>
            <a:off x="2753676" y="0"/>
            <a:ext cx="4374916" cy="338554"/>
          </a:xfrm>
          <a:prstGeom prst="rect">
            <a:avLst/>
          </a:prstGeom>
        </p:spPr>
        <p:txBody>
          <a:bodyPr wrap="none">
            <a:spAutoFit/>
          </a:bodyPr>
          <a:lstStyle/>
          <a:p>
            <a:r>
              <a:rPr lang="en-US" sz="1600" b="1" i="1" dirty="0" smtClean="0">
                <a:solidFill>
                  <a:srgbClr val="FF0000"/>
                </a:solidFill>
              </a:rPr>
              <a:t>Create an Account on </a:t>
            </a:r>
            <a:r>
              <a:rPr lang="en-US" sz="1600" b="1" i="1" dirty="0" err="1" smtClean="0">
                <a:solidFill>
                  <a:srgbClr val="FF0000"/>
                </a:solidFill>
              </a:rPr>
              <a:t>GitHub</a:t>
            </a:r>
            <a:r>
              <a:rPr lang="en-US" sz="1600" b="1" i="1" dirty="0" smtClean="0">
                <a:solidFill>
                  <a:srgbClr val="FF0000"/>
                </a:solidFill>
              </a:rPr>
              <a:t> Conti………</a:t>
            </a:r>
            <a:endParaRPr lang="en-US" sz="1600" b="1" i="1" dirty="0">
              <a:solidFill>
                <a:srgbClr val="FF0000"/>
              </a:solidFill>
            </a:endParaRPr>
          </a:p>
        </p:txBody>
      </p:sp>
      <p:sp>
        <p:nvSpPr>
          <p:cNvPr id="7" name="Oval 6"/>
          <p:cNvSpPr/>
          <p:nvPr/>
        </p:nvSpPr>
        <p:spPr>
          <a:xfrm>
            <a:off x="9393381" y="5255491"/>
            <a:ext cx="2373746" cy="60960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GitLab GIFs - Find &amp; Share on GIPHY"/>
          <p:cNvPicPr>
            <a:picLocks noChangeAspect="1" noChangeArrowheads="1" noCrop="1"/>
          </p:cNvPicPr>
          <p:nvPr/>
        </p:nvPicPr>
        <p:blipFill>
          <a:blip r:embed="rId2"/>
          <a:srcRect/>
          <a:stretch>
            <a:fillRect/>
          </a:stretch>
        </p:blipFill>
        <p:spPr bwMode="auto">
          <a:xfrm>
            <a:off x="3536085" y="508000"/>
            <a:ext cx="5715000" cy="5715000"/>
          </a:xfrm>
          <a:prstGeom prst="rect">
            <a:avLst/>
          </a:prstGeom>
          <a:noFill/>
        </p:spPr>
      </p:pic>
      <p:pic>
        <p:nvPicPr>
          <p:cNvPr id="34822" name="Picture 6" descr="https://o.remove.bg/downloads/9c01741e-2596-43d7-98c3-892f2c502dee/GitLab_logo.svg-removebg-preview.png"/>
          <p:cNvPicPr>
            <a:picLocks noChangeAspect="1" noChangeArrowheads="1"/>
          </p:cNvPicPr>
          <p:nvPr/>
        </p:nvPicPr>
        <p:blipFill>
          <a:blip r:embed="rId3"/>
          <a:srcRect/>
          <a:stretch>
            <a:fillRect/>
          </a:stretch>
        </p:blipFill>
        <p:spPr bwMode="auto">
          <a:xfrm>
            <a:off x="4468956" y="2834265"/>
            <a:ext cx="3829050" cy="126682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w to create GitLab Account Free.mp4">
            <a:hlinkClick r:id="" action="ppaction://media"/>
          </p:cNvPr>
          <p:cNvPicPr>
            <a:picLocks noRot="1" noChangeAspect="1"/>
          </p:cNvPicPr>
          <p:nvPr>
            <a:videoFile r:link="rId1"/>
          </p:nvPr>
        </p:nvPicPr>
        <p:blipFill>
          <a:blip r:embed="rId3"/>
          <a:stretch>
            <a:fillRect/>
          </a:stretch>
        </p:blipFill>
        <p:spPr>
          <a:xfrm>
            <a:off x="1579417" y="145472"/>
            <a:ext cx="10344728" cy="656936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3" name="Rectangle 2"/>
          <p:cNvSpPr/>
          <p:nvPr/>
        </p:nvSpPr>
        <p:spPr>
          <a:xfrm>
            <a:off x="29420" y="1006075"/>
            <a:ext cx="3858749" cy="338554"/>
          </a:xfrm>
          <a:prstGeom prst="rect">
            <a:avLst/>
          </a:prstGeom>
        </p:spPr>
        <p:txBody>
          <a:bodyPr wrap="none">
            <a:spAutoFit/>
          </a:bodyPr>
          <a:lstStyle/>
          <a:p>
            <a:r>
              <a:rPr lang="en-US" sz="1600" b="1" i="1" dirty="0" smtClean="0">
                <a:solidFill>
                  <a:srgbClr val="FF0000"/>
                </a:solidFill>
              </a:rPr>
              <a:t>How to Create an Account on GitLab</a:t>
            </a:r>
            <a:endParaRPr lang="en-US" sz="1600" b="1" i="1" dirty="0">
              <a:solidFill>
                <a:srgbClr val="FF0000"/>
              </a:solidFill>
            </a:endParaRPr>
          </a:p>
        </p:txBody>
      </p:sp>
      <p:sp>
        <p:nvSpPr>
          <p:cNvPr id="4" name="Rectangle 3"/>
          <p:cNvSpPr/>
          <p:nvPr/>
        </p:nvSpPr>
        <p:spPr>
          <a:xfrm>
            <a:off x="3359101" y="0"/>
            <a:ext cx="7306808" cy="461665"/>
          </a:xfrm>
          <a:prstGeom prst="rect">
            <a:avLst/>
          </a:prstGeom>
        </p:spPr>
        <p:txBody>
          <a:bodyPr wrap="none">
            <a:spAutoFit/>
          </a:bodyPr>
          <a:lstStyle/>
          <a:p>
            <a:r>
              <a:rPr lang="en-US" sz="2400" b="1" dirty="0" smtClean="0">
                <a:solidFill>
                  <a:srgbClr val="002060"/>
                </a:solidFill>
              </a:rPr>
              <a:t>Open link in Web Browser: </a:t>
            </a:r>
            <a:r>
              <a:rPr lang="en-US" sz="1600" b="1" i="1" dirty="0" smtClean="0">
                <a:solidFill>
                  <a:srgbClr val="FF0000"/>
                </a:solidFill>
                <a:hlinkClick r:id="rId3"/>
              </a:rPr>
              <a:t>https://gitlab.com/users/sign_in</a:t>
            </a:r>
            <a:endParaRPr lang="en-US" sz="1600" b="1" i="1" dirty="0">
              <a:solidFill>
                <a:srgbClr val="FF0000"/>
              </a:solidFill>
            </a:endParaRPr>
          </a:p>
        </p:txBody>
      </p:sp>
      <p:pic>
        <p:nvPicPr>
          <p:cNvPr id="1030" name="Picture 6" descr="https://o.remove.bg/downloads/69f33b66-514d-44b8-bfe4-769c6780f2f1/ee-removebg-preview.png"/>
          <p:cNvPicPr>
            <a:picLocks noChangeAspect="1" noChangeArrowheads="1"/>
          </p:cNvPicPr>
          <p:nvPr/>
        </p:nvPicPr>
        <p:blipFill>
          <a:blip r:embed="rId4"/>
          <a:srcRect/>
          <a:stretch>
            <a:fillRect/>
          </a:stretch>
        </p:blipFill>
        <p:spPr bwMode="auto">
          <a:xfrm rot="2129165">
            <a:off x="2880302" y="87746"/>
            <a:ext cx="1330575" cy="1057563"/>
          </a:xfrm>
          <a:prstGeom prst="rect">
            <a:avLst/>
          </a:prstGeom>
          <a:noFill/>
        </p:spPr>
      </p:pic>
      <p:pic>
        <p:nvPicPr>
          <p:cNvPr id="1032" name="Picture 8" descr="https://o.remove.bg/downloads/5ea2ef6a-e4b4-4bc3-81b4-06cbf8d1222c/ww-removebg-preview.png"/>
          <p:cNvPicPr>
            <a:picLocks noChangeAspect="1" noChangeArrowheads="1"/>
          </p:cNvPicPr>
          <p:nvPr/>
        </p:nvPicPr>
        <p:blipFill>
          <a:blip r:embed="rId5"/>
          <a:srcRect/>
          <a:stretch>
            <a:fillRect/>
          </a:stretch>
        </p:blipFill>
        <p:spPr bwMode="auto">
          <a:xfrm rot="442483">
            <a:off x="8070876" y="4179959"/>
            <a:ext cx="2293440" cy="1300654"/>
          </a:xfrm>
          <a:prstGeom prst="rect">
            <a:avLst/>
          </a:prstGeom>
          <a:noFill/>
        </p:spPr>
      </p:pic>
      <p:sp>
        <p:nvSpPr>
          <p:cNvPr id="8" name="Rectangle 7"/>
          <p:cNvSpPr/>
          <p:nvPr/>
        </p:nvSpPr>
        <p:spPr>
          <a:xfrm>
            <a:off x="8185101" y="5374876"/>
            <a:ext cx="3996607" cy="338554"/>
          </a:xfrm>
          <a:prstGeom prst="rect">
            <a:avLst/>
          </a:prstGeom>
        </p:spPr>
        <p:txBody>
          <a:bodyPr wrap="none">
            <a:spAutoFit/>
          </a:bodyPr>
          <a:lstStyle/>
          <a:p>
            <a:r>
              <a:rPr lang="en-US" sz="1600" b="1" i="1" dirty="0" smtClean="0">
                <a:solidFill>
                  <a:srgbClr val="FF0000"/>
                </a:solidFill>
              </a:rPr>
              <a:t>Click for Create an Account on GitLab</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3" name="Rectangle 2"/>
          <p:cNvSpPr/>
          <p:nvPr/>
        </p:nvSpPr>
        <p:spPr>
          <a:xfrm>
            <a:off x="140256" y="728984"/>
            <a:ext cx="4615366" cy="338554"/>
          </a:xfrm>
          <a:prstGeom prst="rect">
            <a:avLst/>
          </a:prstGeom>
        </p:spPr>
        <p:txBody>
          <a:bodyPr wrap="none">
            <a:spAutoFit/>
          </a:bodyPr>
          <a:lstStyle/>
          <a:p>
            <a:r>
              <a:rPr lang="en-US" sz="1600" b="1" i="1" dirty="0" smtClean="0">
                <a:solidFill>
                  <a:srgbClr val="FF0000"/>
                </a:solidFill>
              </a:rPr>
              <a:t>How to Create an Account on GitLab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3" name="Rectangle 2"/>
          <p:cNvSpPr/>
          <p:nvPr/>
        </p:nvSpPr>
        <p:spPr>
          <a:xfrm>
            <a:off x="140256" y="728984"/>
            <a:ext cx="4615366" cy="338554"/>
          </a:xfrm>
          <a:prstGeom prst="rect">
            <a:avLst/>
          </a:prstGeom>
        </p:spPr>
        <p:txBody>
          <a:bodyPr wrap="none">
            <a:spAutoFit/>
          </a:bodyPr>
          <a:lstStyle/>
          <a:p>
            <a:r>
              <a:rPr lang="en-US" sz="1600" b="1" i="1" dirty="0" smtClean="0">
                <a:solidFill>
                  <a:srgbClr val="FF0000"/>
                </a:solidFill>
              </a:rPr>
              <a:t>How to Create an Account on GitLab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ttps://o.remove.bg/downloads/9f3a45a3-9137-470e-be64-55a9baf6b513/qq-removebg-preview.png"/>
          <p:cNvPicPr>
            <a:picLocks noChangeAspect="1" noChangeArrowheads="1"/>
          </p:cNvPicPr>
          <p:nvPr/>
        </p:nvPicPr>
        <p:blipFill>
          <a:blip r:embed="rId2"/>
          <a:srcRect/>
          <a:stretch>
            <a:fillRect/>
          </a:stretch>
        </p:blipFill>
        <p:spPr bwMode="auto">
          <a:xfrm>
            <a:off x="4256521" y="1265382"/>
            <a:ext cx="3133725" cy="377190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7126" y="769402"/>
            <a:ext cx="10409383" cy="1415772"/>
          </a:xfrm>
          <a:prstGeom prst="rect">
            <a:avLst/>
          </a:prstGeom>
        </p:spPr>
        <p:txBody>
          <a:bodyPr wrap="square">
            <a:spAutoFit/>
          </a:bodyPr>
          <a:lstStyle/>
          <a:p>
            <a:pPr algn="just"/>
            <a:r>
              <a:rPr lang="en-US" sz="1400" dirty="0" smtClean="0"/>
              <a:t>Creating a GitLab Account </a:t>
            </a:r>
          </a:p>
          <a:p>
            <a:pPr algn="just"/>
            <a:endParaRPr lang="en-US" sz="800" dirty="0" smtClean="0"/>
          </a:p>
          <a:p>
            <a:pPr algn="just"/>
            <a:r>
              <a:rPr lang="en-US" sz="1400" dirty="0" smtClean="0"/>
              <a:t>Step 1: Go to </a:t>
            </a:r>
            <a:r>
              <a:rPr lang="en-US" sz="1400" dirty="0" smtClean="0">
                <a:solidFill>
                  <a:srgbClr val="FF0000"/>
                </a:solidFill>
                <a:hlinkClick r:id="rId2"/>
              </a:rPr>
              <a:t>https://gitlab.com/users/sign_up</a:t>
            </a:r>
            <a:r>
              <a:rPr lang="en-US" sz="1400" dirty="0" smtClean="0"/>
              <a:t>. If you have an existing Google or </a:t>
            </a:r>
            <a:r>
              <a:rPr lang="en-US" sz="1400" dirty="0" err="1" smtClean="0"/>
              <a:t>GitHub</a:t>
            </a:r>
            <a:r>
              <a:rPr lang="en-US" sz="1400" dirty="0" smtClean="0"/>
              <a:t> account, you can as well use them to sign up.</a:t>
            </a:r>
          </a:p>
          <a:p>
            <a:pPr algn="just"/>
            <a:endParaRPr lang="en-US" sz="800" dirty="0" smtClean="0"/>
          </a:p>
          <a:p>
            <a:pPr algn="just"/>
            <a:r>
              <a:rPr lang="en-US" sz="1400" dirty="0" smtClean="0"/>
              <a:t>Step 2: When you’re on </a:t>
            </a:r>
            <a:r>
              <a:rPr lang="en-US" sz="1400" dirty="0" smtClean="0">
                <a:solidFill>
                  <a:srgbClr val="FF0000"/>
                </a:solidFill>
                <a:hlinkClick r:id="rId2"/>
              </a:rPr>
              <a:t>https://gitlab.com/users/sign_up</a:t>
            </a:r>
            <a:r>
              <a:rPr lang="en-US" sz="1400" dirty="0" smtClean="0"/>
              <a:t>, key in the necessary details and click; </a:t>
            </a:r>
            <a:r>
              <a:rPr lang="en-US" sz="1400" dirty="0" smtClean="0">
                <a:solidFill>
                  <a:srgbClr val="FF0000"/>
                </a:solidFill>
              </a:rPr>
              <a:t>‘register’ </a:t>
            </a:r>
            <a:r>
              <a:rPr lang="en-US" sz="1400" dirty="0" smtClean="0"/>
              <a:t>to complete the sign-up process.</a:t>
            </a:r>
            <a:endParaRPr lang="en-US" sz="1400" dirty="0"/>
          </a:p>
        </p:txBody>
      </p:sp>
      <p:sp>
        <p:nvSpPr>
          <p:cNvPr id="65538" name="AutoShape 2" descr="Gitlab Account Stud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5540" name="AutoShape 4" descr="Gitlab Account Stud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5542" name="Picture 6" descr="https://www.bitslovers.com/wp-content/uploads/2022/06/pic1-Gitlab-account-students.jpg"/>
          <p:cNvPicPr>
            <a:picLocks noChangeAspect="1" noChangeArrowheads="1"/>
          </p:cNvPicPr>
          <p:nvPr/>
        </p:nvPicPr>
        <p:blipFill>
          <a:blip r:embed="rId3"/>
          <a:srcRect/>
          <a:stretch>
            <a:fillRect/>
          </a:stretch>
        </p:blipFill>
        <p:spPr bwMode="auto">
          <a:xfrm>
            <a:off x="2522970" y="2242184"/>
            <a:ext cx="9447954" cy="4444365"/>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88656" y="815423"/>
            <a:ext cx="10400146" cy="646331"/>
          </a:xfrm>
          <a:prstGeom prst="rect">
            <a:avLst/>
          </a:prstGeom>
        </p:spPr>
        <p:txBody>
          <a:bodyPr wrap="square">
            <a:spAutoFit/>
          </a:bodyPr>
          <a:lstStyle/>
          <a:p>
            <a:pPr algn="just"/>
            <a:r>
              <a:rPr lang="en-US" sz="1400" dirty="0" smtClean="0"/>
              <a:t>Step 3: Confirm your email address and then proceed to personalize your profile as shown below:</a:t>
            </a:r>
          </a:p>
          <a:p>
            <a:pPr algn="just"/>
            <a:endParaRPr lang="en-US" sz="800" dirty="0" smtClean="0"/>
          </a:p>
          <a:p>
            <a:pPr algn="just"/>
            <a:r>
              <a:rPr lang="en-US" sz="1400" dirty="0" smtClean="0"/>
              <a:t>Step 4: Select ‘Create a new project’ under ‘what would you like to do as shown below and then click, ‘Continue’:</a:t>
            </a:r>
          </a:p>
        </p:txBody>
      </p:sp>
      <p:pic>
        <p:nvPicPr>
          <p:cNvPr id="66562" name="Picture 2" descr="https://www.bitslovers.com/wp-content/uploads/2022/06/pic-2-Gitlab-account-students.png"/>
          <p:cNvPicPr>
            <a:picLocks noChangeAspect="1" noChangeArrowheads="1"/>
          </p:cNvPicPr>
          <p:nvPr/>
        </p:nvPicPr>
        <p:blipFill>
          <a:blip r:embed="rId2"/>
          <a:srcRect/>
          <a:stretch>
            <a:fillRect/>
          </a:stretch>
        </p:blipFill>
        <p:spPr bwMode="auto">
          <a:xfrm>
            <a:off x="2963429" y="1631981"/>
            <a:ext cx="6272934" cy="49674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2"/>
          <a:srcRect/>
          <a:stretch>
            <a:fillRect/>
          </a:stretch>
        </p:blipFill>
        <p:spPr bwMode="auto">
          <a:xfrm>
            <a:off x="0" y="2313"/>
            <a:ext cx="12187888" cy="6855687"/>
          </a:xfrm>
          <a:prstGeom prst="rect">
            <a:avLst/>
          </a:prstGeom>
          <a:noFill/>
          <a:ln w="9525">
            <a:noFill/>
            <a:miter lim="800000"/>
            <a:headEnd/>
            <a:tailEnd/>
          </a:ln>
          <a:effectLst/>
        </p:spPr>
      </p:pic>
      <p:sp>
        <p:nvSpPr>
          <p:cNvPr id="4" name="Rectangle 3"/>
          <p:cNvSpPr/>
          <p:nvPr/>
        </p:nvSpPr>
        <p:spPr>
          <a:xfrm rot="19600744">
            <a:off x="-22707" y="1929711"/>
            <a:ext cx="3962944" cy="338554"/>
          </a:xfrm>
          <a:prstGeom prst="rect">
            <a:avLst/>
          </a:prstGeom>
        </p:spPr>
        <p:txBody>
          <a:bodyPr wrap="none">
            <a:spAutoFit/>
          </a:bodyPr>
          <a:lstStyle/>
          <a:p>
            <a:r>
              <a:rPr lang="en-US" sz="1600" b="1" i="1" dirty="0" smtClean="0">
                <a:solidFill>
                  <a:srgbClr val="FF0000"/>
                </a:solidFill>
              </a:rPr>
              <a:t>How to Create an Account on </a:t>
            </a:r>
            <a:r>
              <a:rPr lang="en-US" sz="1600" b="1" i="1" dirty="0" err="1" smtClean="0">
                <a:solidFill>
                  <a:srgbClr val="FF0000"/>
                </a:solidFill>
              </a:rPr>
              <a:t>GitHub</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2659" y="796697"/>
            <a:ext cx="5153975" cy="369332"/>
          </a:xfrm>
          <a:prstGeom prst="rect">
            <a:avLst/>
          </a:prstGeom>
        </p:spPr>
        <p:txBody>
          <a:bodyPr wrap="none">
            <a:spAutoFit/>
          </a:bodyPr>
          <a:lstStyle/>
          <a:p>
            <a:r>
              <a:rPr lang="en-US" b="1" dirty="0" smtClean="0">
                <a:solidFill>
                  <a:srgbClr val="FF0000"/>
                </a:solidFill>
              </a:rPr>
              <a:t>How to create / generate SSH key for GitLab</a:t>
            </a:r>
            <a:endParaRPr lang="en-US" b="1" dirty="0">
              <a:solidFill>
                <a:srgbClr val="FF0000"/>
              </a:solidFill>
            </a:endParaRPr>
          </a:p>
        </p:txBody>
      </p:sp>
      <p:pic>
        <p:nvPicPr>
          <p:cNvPr id="7170" name="Picture 2"/>
          <p:cNvPicPr>
            <a:picLocks noChangeAspect="1" noChangeArrowheads="1"/>
          </p:cNvPicPr>
          <p:nvPr/>
        </p:nvPicPr>
        <p:blipFill>
          <a:blip r:embed="rId2"/>
          <a:srcRect/>
          <a:stretch>
            <a:fillRect/>
          </a:stretch>
        </p:blipFill>
        <p:spPr bwMode="auto">
          <a:xfrm>
            <a:off x="166255" y="1267402"/>
            <a:ext cx="12025745" cy="2254250"/>
          </a:xfrm>
          <a:prstGeom prst="rect">
            <a:avLst/>
          </a:prstGeom>
          <a:noFill/>
          <a:ln w="9525">
            <a:noFill/>
            <a:miter lim="800000"/>
            <a:headEnd/>
            <a:tailEnd/>
          </a:ln>
          <a:effectLst/>
        </p:spPr>
      </p:pic>
      <p:sp>
        <p:nvSpPr>
          <p:cNvPr id="6" name="Rectangle 5"/>
          <p:cNvSpPr/>
          <p:nvPr/>
        </p:nvSpPr>
        <p:spPr>
          <a:xfrm>
            <a:off x="5377247" y="5873640"/>
            <a:ext cx="2864887" cy="338554"/>
          </a:xfrm>
          <a:prstGeom prst="rect">
            <a:avLst/>
          </a:prstGeom>
        </p:spPr>
        <p:txBody>
          <a:bodyPr wrap="none">
            <a:spAutoFit/>
          </a:bodyPr>
          <a:lstStyle/>
          <a:p>
            <a:r>
              <a:rPr lang="en-US" sz="1600" b="1" i="1" dirty="0" smtClean="0">
                <a:solidFill>
                  <a:srgbClr val="FF0000"/>
                </a:solidFill>
              </a:rPr>
              <a:t>Click for Generate SSH Key</a:t>
            </a:r>
            <a:endParaRPr lang="en-US" sz="1600" b="1" i="1" dirty="0">
              <a:solidFill>
                <a:srgbClr val="FF0000"/>
              </a:solidFill>
            </a:endParaRPr>
          </a:p>
        </p:txBody>
      </p:sp>
      <p:pic>
        <p:nvPicPr>
          <p:cNvPr id="7172" name="Picture 4" descr="https://o.remove.bg/downloads/11b25db4-52d9-4bc6-812a-b053010c1e39/eee-removebg-preview.png"/>
          <p:cNvPicPr>
            <a:picLocks noChangeAspect="1" noChangeArrowheads="1"/>
          </p:cNvPicPr>
          <p:nvPr/>
        </p:nvPicPr>
        <p:blipFill>
          <a:blip r:embed="rId3"/>
          <a:srcRect/>
          <a:stretch>
            <a:fillRect/>
          </a:stretch>
        </p:blipFill>
        <p:spPr bwMode="auto">
          <a:xfrm flipV="1">
            <a:off x="3075710" y="3038760"/>
            <a:ext cx="2336800" cy="3029529"/>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3" name="Rectangle 2"/>
          <p:cNvSpPr/>
          <p:nvPr/>
        </p:nvSpPr>
        <p:spPr>
          <a:xfrm rot="20772237">
            <a:off x="906847" y="1384766"/>
            <a:ext cx="2339102" cy="338554"/>
          </a:xfrm>
          <a:prstGeom prst="rect">
            <a:avLst/>
          </a:prstGeom>
        </p:spPr>
        <p:txBody>
          <a:bodyPr wrap="none">
            <a:spAutoFit/>
          </a:bodyPr>
          <a:lstStyle/>
          <a:p>
            <a:r>
              <a:rPr lang="en-US" sz="1600" b="1" i="1" dirty="0" smtClean="0">
                <a:solidFill>
                  <a:srgbClr val="FF0000"/>
                </a:solidFill>
              </a:rPr>
              <a:t>SSH Key Page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install Git on Windows and Mac? | Ajonit Tutorials"/>
          <p:cNvPicPr>
            <a:picLocks noChangeAspect="1" noChangeArrowheads="1"/>
          </p:cNvPicPr>
          <p:nvPr/>
        </p:nvPicPr>
        <p:blipFill>
          <a:blip r:embed="rId2"/>
          <a:srcRect/>
          <a:stretch>
            <a:fillRect/>
          </a:stretch>
        </p:blipFill>
        <p:spPr bwMode="auto">
          <a:xfrm>
            <a:off x="4256520" y="461962"/>
            <a:ext cx="3543300" cy="5181601"/>
          </a:xfrm>
          <a:prstGeom prst="rect">
            <a:avLst/>
          </a:prstGeom>
          <a:noFill/>
        </p:spPr>
      </p:pic>
      <p:sp>
        <p:nvSpPr>
          <p:cNvPr id="3" name="Rectangle 2"/>
          <p:cNvSpPr/>
          <p:nvPr/>
        </p:nvSpPr>
        <p:spPr>
          <a:xfrm>
            <a:off x="7363065" y="5762803"/>
            <a:ext cx="2614818" cy="338554"/>
          </a:xfrm>
          <a:prstGeom prst="rect">
            <a:avLst/>
          </a:prstGeom>
        </p:spPr>
        <p:txBody>
          <a:bodyPr wrap="none">
            <a:spAutoFit/>
          </a:bodyPr>
          <a:lstStyle/>
          <a:p>
            <a:r>
              <a:rPr lang="en-US" sz="1600" b="1" i="1" dirty="0" smtClean="0">
                <a:solidFill>
                  <a:srgbClr val="FF0000"/>
                </a:solidFill>
              </a:rPr>
              <a:t>Click for </a:t>
            </a:r>
            <a:r>
              <a:rPr lang="en-US" sz="1600" b="1" i="1" dirty="0" err="1" smtClean="0">
                <a:solidFill>
                  <a:srgbClr val="FF0000"/>
                </a:solidFill>
              </a:rPr>
              <a:t>Git</a:t>
            </a:r>
            <a:r>
              <a:rPr lang="en-US" sz="1600" b="1" i="1" dirty="0" smtClean="0">
                <a:solidFill>
                  <a:srgbClr val="FF0000"/>
                </a:solidFill>
              </a:rPr>
              <a:t> GUI Window</a:t>
            </a:r>
            <a:endParaRPr lang="en-US" sz="1600" b="1" i="1" dirty="0">
              <a:solidFill>
                <a:srgbClr val="FF0000"/>
              </a:solidFill>
            </a:endParaRPr>
          </a:p>
        </p:txBody>
      </p:sp>
      <p:pic>
        <p:nvPicPr>
          <p:cNvPr id="4" name="Picture 4" descr="https://o.remove.bg/downloads/11b25db4-52d9-4bc6-812a-b053010c1e39/eee-removebg-preview.png"/>
          <p:cNvPicPr>
            <a:picLocks noChangeAspect="1" noChangeArrowheads="1"/>
          </p:cNvPicPr>
          <p:nvPr/>
        </p:nvPicPr>
        <p:blipFill>
          <a:blip r:embed="rId3"/>
          <a:srcRect/>
          <a:stretch>
            <a:fillRect/>
          </a:stretch>
        </p:blipFill>
        <p:spPr bwMode="auto">
          <a:xfrm flipV="1">
            <a:off x="5061528" y="2927923"/>
            <a:ext cx="2336800" cy="3029529"/>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3" name="Rectangle 2"/>
          <p:cNvSpPr/>
          <p:nvPr/>
        </p:nvSpPr>
        <p:spPr>
          <a:xfrm>
            <a:off x="8172585" y="5643634"/>
            <a:ext cx="1839634" cy="338554"/>
          </a:xfrm>
          <a:prstGeom prst="rect">
            <a:avLst/>
          </a:prstGeom>
        </p:spPr>
        <p:txBody>
          <a:bodyPr wrap="square">
            <a:spAutoFit/>
          </a:bodyPr>
          <a:lstStyle/>
          <a:p>
            <a:r>
              <a:rPr lang="en-US" sz="1600" b="1" i="1" dirty="0" err="1" smtClean="0">
                <a:solidFill>
                  <a:srgbClr val="FF0000"/>
                </a:solidFill>
              </a:rPr>
              <a:t>Git</a:t>
            </a:r>
            <a:r>
              <a:rPr lang="en-US" sz="1600" b="1" i="1" dirty="0" smtClean="0">
                <a:solidFill>
                  <a:srgbClr val="FF0000"/>
                </a:solidFill>
              </a:rPr>
              <a:t> GUI Window</a:t>
            </a:r>
            <a:endParaRPr lang="en-US" sz="1600" b="1" i="1" dirty="0">
              <a:solidFill>
                <a:srgbClr val="FF0000"/>
              </a:solidFill>
            </a:endParaRPr>
          </a:p>
        </p:txBody>
      </p:sp>
      <p:pic>
        <p:nvPicPr>
          <p:cNvPr id="4" name="Picture 4" descr="https://o.remove.bg/downloads/11b25db4-52d9-4bc6-812a-b053010c1e39/eee-removebg-preview.png"/>
          <p:cNvPicPr>
            <a:picLocks noChangeAspect="1" noChangeArrowheads="1"/>
          </p:cNvPicPr>
          <p:nvPr/>
        </p:nvPicPr>
        <p:blipFill>
          <a:blip r:embed="rId3"/>
          <a:srcRect/>
          <a:stretch>
            <a:fillRect/>
          </a:stretch>
        </p:blipFill>
        <p:spPr bwMode="auto">
          <a:xfrm flipV="1">
            <a:off x="7093526" y="4410327"/>
            <a:ext cx="1114991" cy="1445523"/>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7" name="Rectangle 6"/>
          <p:cNvSpPr/>
          <p:nvPr/>
        </p:nvSpPr>
        <p:spPr>
          <a:xfrm>
            <a:off x="4339493" y="3112871"/>
            <a:ext cx="3077307" cy="338554"/>
          </a:xfrm>
          <a:prstGeom prst="rect">
            <a:avLst/>
          </a:prstGeom>
        </p:spPr>
        <p:txBody>
          <a:bodyPr wrap="square">
            <a:spAutoFit/>
          </a:bodyPr>
          <a:lstStyle/>
          <a:p>
            <a:r>
              <a:rPr lang="en-US" sz="1600" b="1" i="1" dirty="0" smtClean="0">
                <a:solidFill>
                  <a:srgbClr val="FF0000"/>
                </a:solidFill>
              </a:rPr>
              <a:t>Click for Generate SSH Key</a:t>
            </a:r>
            <a:endParaRPr lang="en-US" sz="1600" b="1" i="1" dirty="0">
              <a:solidFill>
                <a:srgbClr val="FF0000"/>
              </a:solidFill>
            </a:endParaRPr>
          </a:p>
        </p:txBody>
      </p:sp>
      <p:pic>
        <p:nvPicPr>
          <p:cNvPr id="8" name="Picture 4" descr="https://o.remove.bg/downloads/11b25db4-52d9-4bc6-812a-b053010c1e39/eee-removebg-preview.png"/>
          <p:cNvPicPr>
            <a:picLocks noChangeAspect="1" noChangeArrowheads="1"/>
          </p:cNvPicPr>
          <p:nvPr/>
        </p:nvPicPr>
        <p:blipFill>
          <a:blip r:embed="rId3"/>
          <a:srcRect/>
          <a:stretch>
            <a:fillRect/>
          </a:stretch>
        </p:blipFill>
        <p:spPr bwMode="auto">
          <a:xfrm flipV="1">
            <a:off x="2983345" y="1491636"/>
            <a:ext cx="1422401" cy="1844063"/>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4" name="Rectangle 3"/>
          <p:cNvSpPr/>
          <p:nvPr/>
        </p:nvSpPr>
        <p:spPr>
          <a:xfrm>
            <a:off x="6833311" y="3389962"/>
            <a:ext cx="3077307" cy="338554"/>
          </a:xfrm>
          <a:prstGeom prst="rect">
            <a:avLst/>
          </a:prstGeom>
        </p:spPr>
        <p:txBody>
          <a:bodyPr wrap="square">
            <a:spAutoFit/>
          </a:bodyPr>
          <a:lstStyle/>
          <a:p>
            <a:r>
              <a:rPr lang="en-US" sz="1600" b="1" i="1" dirty="0" smtClean="0">
                <a:solidFill>
                  <a:srgbClr val="FF0000"/>
                </a:solidFill>
              </a:rPr>
              <a:t>Click for Generate Key</a:t>
            </a:r>
            <a:endParaRPr lang="en-US" sz="1600" b="1" i="1" dirty="0">
              <a:solidFill>
                <a:srgbClr val="FF0000"/>
              </a:solidFill>
            </a:endParaRPr>
          </a:p>
        </p:txBody>
      </p:sp>
      <p:pic>
        <p:nvPicPr>
          <p:cNvPr id="5" name="Picture 4" descr="https://o.remove.bg/downloads/11b25db4-52d9-4bc6-812a-b053010c1e39/eee-removebg-preview.png"/>
          <p:cNvPicPr>
            <a:picLocks noChangeAspect="1" noChangeArrowheads="1"/>
          </p:cNvPicPr>
          <p:nvPr/>
        </p:nvPicPr>
        <p:blipFill>
          <a:blip r:embed="rId3"/>
          <a:srcRect/>
          <a:stretch>
            <a:fillRect/>
          </a:stretch>
        </p:blipFill>
        <p:spPr bwMode="auto">
          <a:xfrm flipV="1">
            <a:off x="5477163" y="1768727"/>
            <a:ext cx="1422401" cy="1844063"/>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3" name="Rectangle 2"/>
          <p:cNvSpPr/>
          <p:nvPr/>
        </p:nvSpPr>
        <p:spPr>
          <a:xfrm flipH="1">
            <a:off x="2669308" y="5551271"/>
            <a:ext cx="2383957" cy="338554"/>
          </a:xfrm>
          <a:prstGeom prst="rect">
            <a:avLst/>
          </a:prstGeom>
        </p:spPr>
        <p:txBody>
          <a:bodyPr wrap="square">
            <a:spAutoFit/>
          </a:bodyPr>
          <a:lstStyle/>
          <a:p>
            <a:r>
              <a:rPr lang="en-US" sz="1600" b="1" i="1" dirty="0" smtClean="0">
                <a:solidFill>
                  <a:srgbClr val="FF0000"/>
                </a:solidFill>
              </a:rPr>
              <a:t>Click Ok Two Times</a:t>
            </a:r>
            <a:endParaRPr lang="en-US" sz="1600" b="1" i="1" dirty="0">
              <a:solidFill>
                <a:srgbClr val="FF0000"/>
              </a:solidFill>
            </a:endParaRPr>
          </a:p>
        </p:txBody>
      </p:sp>
      <p:pic>
        <p:nvPicPr>
          <p:cNvPr id="4" name="Picture 3" descr="https://o.remove.bg/downloads/11b25db4-52d9-4bc6-812a-b053010c1e39/eee-removebg-preview.png"/>
          <p:cNvPicPr>
            <a:picLocks noChangeAspect="1" noChangeArrowheads="1"/>
          </p:cNvPicPr>
          <p:nvPr/>
        </p:nvPicPr>
        <p:blipFill>
          <a:blip r:embed="rId3"/>
          <a:srcRect/>
          <a:stretch>
            <a:fillRect/>
          </a:stretch>
        </p:blipFill>
        <p:spPr bwMode="auto">
          <a:xfrm flipH="1" flipV="1">
            <a:off x="4608944" y="4225599"/>
            <a:ext cx="932874" cy="1514232"/>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3" name="Rectangle 2"/>
          <p:cNvSpPr/>
          <p:nvPr/>
        </p:nvSpPr>
        <p:spPr>
          <a:xfrm flipH="1">
            <a:off x="2401453" y="5292652"/>
            <a:ext cx="2770910" cy="338554"/>
          </a:xfrm>
          <a:prstGeom prst="rect">
            <a:avLst/>
          </a:prstGeom>
        </p:spPr>
        <p:txBody>
          <a:bodyPr wrap="square">
            <a:spAutoFit/>
          </a:bodyPr>
          <a:lstStyle/>
          <a:p>
            <a:r>
              <a:rPr lang="en-US" sz="1600" b="1" i="1" dirty="0" smtClean="0">
                <a:solidFill>
                  <a:srgbClr val="FF0000"/>
                </a:solidFill>
              </a:rPr>
              <a:t>Click Copy To Clipboard</a:t>
            </a:r>
            <a:endParaRPr lang="en-US" sz="1600" b="1" i="1" dirty="0">
              <a:solidFill>
                <a:srgbClr val="FF0000"/>
              </a:solidFill>
            </a:endParaRPr>
          </a:p>
        </p:txBody>
      </p:sp>
      <p:pic>
        <p:nvPicPr>
          <p:cNvPr id="4" name="Picture 3" descr="https://o.remove.bg/downloads/11b25db4-52d9-4bc6-812a-b053010c1e39/eee-removebg-preview.png"/>
          <p:cNvPicPr>
            <a:picLocks noChangeAspect="1" noChangeArrowheads="1"/>
          </p:cNvPicPr>
          <p:nvPr/>
        </p:nvPicPr>
        <p:blipFill>
          <a:blip r:embed="rId3"/>
          <a:srcRect/>
          <a:stretch>
            <a:fillRect/>
          </a:stretch>
        </p:blipFill>
        <p:spPr bwMode="auto">
          <a:xfrm rot="19464347" flipH="1" flipV="1">
            <a:off x="3001816" y="3680653"/>
            <a:ext cx="932874" cy="1514232"/>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3" name="Rectangle 2"/>
          <p:cNvSpPr/>
          <p:nvPr/>
        </p:nvSpPr>
        <p:spPr>
          <a:xfrm flipH="1">
            <a:off x="4313379" y="3260652"/>
            <a:ext cx="997529" cy="338554"/>
          </a:xfrm>
          <a:prstGeom prst="rect">
            <a:avLst/>
          </a:prstGeom>
        </p:spPr>
        <p:txBody>
          <a:bodyPr wrap="square">
            <a:spAutoFit/>
          </a:bodyPr>
          <a:lstStyle/>
          <a:p>
            <a:r>
              <a:rPr lang="en-US" sz="1600" b="1" i="1" dirty="0" smtClean="0">
                <a:solidFill>
                  <a:srgbClr val="FF0000"/>
                </a:solidFill>
              </a:rPr>
              <a:t>SSH Key</a:t>
            </a:r>
            <a:endParaRPr lang="en-US" sz="1600" b="1" i="1" dirty="0">
              <a:solidFill>
                <a:srgbClr val="FF0000"/>
              </a:solidFill>
            </a:endParaRPr>
          </a:p>
        </p:txBody>
      </p:sp>
      <p:pic>
        <p:nvPicPr>
          <p:cNvPr id="4" name="Picture 3" descr="https://o.remove.bg/downloads/11b25db4-52d9-4bc6-812a-b053010c1e39/eee-removebg-preview.png"/>
          <p:cNvPicPr>
            <a:picLocks noChangeAspect="1" noChangeArrowheads="1"/>
          </p:cNvPicPr>
          <p:nvPr/>
        </p:nvPicPr>
        <p:blipFill>
          <a:blip r:embed="rId3"/>
          <a:srcRect/>
          <a:stretch>
            <a:fillRect/>
          </a:stretch>
        </p:blipFill>
        <p:spPr bwMode="auto">
          <a:xfrm rot="1346512" flipH="1" flipV="1">
            <a:off x="5523343" y="2193598"/>
            <a:ext cx="932874" cy="1514232"/>
          </a:xfrm>
          <a:prstGeom prst="rect">
            <a:avLst/>
          </a:prstGeom>
          <a:noFill/>
        </p:spPr>
      </p:pic>
      <p:sp>
        <p:nvSpPr>
          <p:cNvPr id="5" name="Rectangle 4"/>
          <p:cNvSpPr/>
          <p:nvPr/>
        </p:nvSpPr>
        <p:spPr>
          <a:xfrm flipH="1">
            <a:off x="3241963" y="5098689"/>
            <a:ext cx="1819565" cy="338554"/>
          </a:xfrm>
          <a:prstGeom prst="rect">
            <a:avLst/>
          </a:prstGeom>
        </p:spPr>
        <p:txBody>
          <a:bodyPr wrap="square">
            <a:spAutoFit/>
          </a:bodyPr>
          <a:lstStyle/>
          <a:p>
            <a:r>
              <a:rPr lang="en-US" sz="1600" b="1" i="1" dirty="0" smtClean="0">
                <a:solidFill>
                  <a:srgbClr val="FF0000"/>
                </a:solidFill>
              </a:rPr>
              <a:t>Give Title Name</a:t>
            </a:r>
            <a:endParaRPr lang="en-US" sz="1600" b="1" i="1" dirty="0">
              <a:solidFill>
                <a:srgbClr val="FF0000"/>
              </a:solidFill>
            </a:endParaRPr>
          </a:p>
        </p:txBody>
      </p:sp>
      <p:pic>
        <p:nvPicPr>
          <p:cNvPr id="6" name="Picture 5" descr="https://o.remove.bg/downloads/11b25db4-52d9-4bc6-812a-b053010c1e39/eee-removebg-preview.png"/>
          <p:cNvPicPr>
            <a:picLocks noChangeAspect="1" noChangeArrowheads="1"/>
          </p:cNvPicPr>
          <p:nvPr/>
        </p:nvPicPr>
        <p:blipFill>
          <a:blip r:embed="rId3"/>
          <a:srcRect/>
          <a:stretch>
            <a:fillRect/>
          </a:stretch>
        </p:blipFill>
        <p:spPr bwMode="auto">
          <a:xfrm rot="1873136" flipH="1" flipV="1">
            <a:off x="4932217" y="4253307"/>
            <a:ext cx="932874" cy="1514232"/>
          </a:xfrm>
          <a:prstGeom prst="rect">
            <a:avLst/>
          </a:prstGeom>
          <a:noFill/>
        </p:spPr>
      </p:pic>
      <p:sp>
        <p:nvSpPr>
          <p:cNvPr id="7" name="Rectangle 6"/>
          <p:cNvSpPr/>
          <p:nvPr/>
        </p:nvSpPr>
        <p:spPr>
          <a:xfrm>
            <a:off x="8695553" y="4812362"/>
            <a:ext cx="2397319" cy="584775"/>
          </a:xfrm>
          <a:prstGeom prst="rect">
            <a:avLst/>
          </a:prstGeom>
        </p:spPr>
        <p:txBody>
          <a:bodyPr wrap="square">
            <a:spAutoFit/>
          </a:bodyPr>
          <a:lstStyle/>
          <a:p>
            <a:r>
              <a:rPr lang="en-US" sz="1600" b="1" i="1" dirty="0" smtClean="0">
                <a:solidFill>
                  <a:srgbClr val="FF0000"/>
                </a:solidFill>
              </a:rPr>
              <a:t>No Expiration Date</a:t>
            </a:r>
          </a:p>
          <a:p>
            <a:r>
              <a:rPr lang="en-US" sz="1600" b="1" i="1" dirty="0" smtClean="0">
                <a:solidFill>
                  <a:srgbClr val="FF0000"/>
                </a:solidFill>
              </a:rPr>
              <a:t>Click  </a:t>
            </a:r>
            <a:endParaRPr lang="en-US" sz="1600" b="1" i="1" dirty="0">
              <a:solidFill>
                <a:srgbClr val="FF0000"/>
              </a:solidFill>
            </a:endParaRPr>
          </a:p>
        </p:txBody>
      </p:sp>
      <p:pic>
        <p:nvPicPr>
          <p:cNvPr id="8" name="Picture 7" descr="https://o.remove.bg/downloads/11b25db4-52d9-4bc6-812a-b053010c1e39/eee-removebg-preview.png"/>
          <p:cNvPicPr>
            <a:picLocks noChangeAspect="1" noChangeArrowheads="1"/>
          </p:cNvPicPr>
          <p:nvPr/>
        </p:nvPicPr>
        <p:blipFill>
          <a:blip r:embed="rId3"/>
          <a:srcRect/>
          <a:stretch>
            <a:fillRect/>
          </a:stretch>
        </p:blipFill>
        <p:spPr bwMode="auto">
          <a:xfrm rot="16601358" flipV="1">
            <a:off x="7827182" y="4824033"/>
            <a:ext cx="601865" cy="976941"/>
          </a:xfrm>
          <a:prstGeom prst="rect">
            <a:avLst/>
          </a:prstGeom>
          <a:noFill/>
        </p:spPr>
      </p:pic>
      <p:pic>
        <p:nvPicPr>
          <p:cNvPr id="73734" name="Picture 6" descr="Button Computer Icons, cancel button, logo, sign, internet png | PNGWing"/>
          <p:cNvPicPr>
            <a:picLocks noChangeAspect="1" noChangeArrowheads="1"/>
          </p:cNvPicPr>
          <p:nvPr/>
        </p:nvPicPr>
        <p:blipFill>
          <a:blip r:embed="rId4"/>
          <a:srcRect/>
          <a:stretch>
            <a:fillRect/>
          </a:stretch>
        </p:blipFill>
        <p:spPr bwMode="auto">
          <a:xfrm>
            <a:off x="9281107" y="5093855"/>
            <a:ext cx="491102" cy="272472"/>
          </a:xfrm>
          <a:prstGeom prst="rect">
            <a:avLst/>
          </a:prstGeom>
          <a:noFill/>
        </p:spPr>
      </p:pic>
      <p:sp>
        <p:nvSpPr>
          <p:cNvPr id="11" name="Rectangle 10"/>
          <p:cNvSpPr/>
          <p:nvPr/>
        </p:nvSpPr>
        <p:spPr>
          <a:xfrm flipH="1">
            <a:off x="3482108" y="5872301"/>
            <a:ext cx="2286001" cy="338554"/>
          </a:xfrm>
          <a:prstGeom prst="rect">
            <a:avLst/>
          </a:prstGeom>
        </p:spPr>
        <p:txBody>
          <a:bodyPr wrap="square">
            <a:spAutoFit/>
          </a:bodyPr>
          <a:lstStyle/>
          <a:p>
            <a:r>
              <a:rPr lang="en-US" sz="1600" b="1" i="1" dirty="0" smtClean="0">
                <a:solidFill>
                  <a:srgbClr val="FF0000"/>
                </a:solidFill>
              </a:rPr>
              <a:t>Click on </a:t>
            </a:r>
            <a:r>
              <a:rPr lang="en-US" sz="1600" b="1" i="1" dirty="0" smtClean="0">
                <a:solidFill>
                  <a:srgbClr val="0070C0"/>
                </a:solidFill>
              </a:rPr>
              <a:t>Add Key</a:t>
            </a:r>
            <a:endParaRPr lang="en-US" sz="1600" b="1" i="1" dirty="0">
              <a:solidFill>
                <a:srgbClr val="0070C0"/>
              </a:solidFill>
            </a:endParaRPr>
          </a:p>
        </p:txBody>
      </p:sp>
      <p:pic>
        <p:nvPicPr>
          <p:cNvPr id="12" name="Picture 11" descr="https://o.remove.bg/downloads/11b25db4-52d9-4bc6-812a-b053010c1e39/eee-removebg-preview.png"/>
          <p:cNvPicPr>
            <a:picLocks noChangeAspect="1" noChangeArrowheads="1"/>
          </p:cNvPicPr>
          <p:nvPr/>
        </p:nvPicPr>
        <p:blipFill>
          <a:blip r:embed="rId3"/>
          <a:srcRect/>
          <a:stretch>
            <a:fillRect/>
          </a:stretch>
        </p:blipFill>
        <p:spPr bwMode="auto">
          <a:xfrm rot="3593897" flipH="1" flipV="1">
            <a:off x="5275946" y="5830858"/>
            <a:ext cx="482570" cy="783303"/>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1"/>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3" name="Rectangle 2"/>
          <p:cNvSpPr/>
          <p:nvPr/>
        </p:nvSpPr>
        <p:spPr>
          <a:xfrm flipH="1">
            <a:off x="4119418" y="4747706"/>
            <a:ext cx="2142835" cy="338554"/>
          </a:xfrm>
          <a:prstGeom prst="rect">
            <a:avLst/>
          </a:prstGeom>
        </p:spPr>
        <p:txBody>
          <a:bodyPr wrap="square">
            <a:spAutoFit/>
          </a:bodyPr>
          <a:lstStyle/>
          <a:p>
            <a:r>
              <a:rPr lang="en-US" sz="1600" b="1" i="1" dirty="0" smtClean="0">
                <a:solidFill>
                  <a:srgbClr val="FF0000"/>
                </a:solidFill>
              </a:rPr>
              <a:t>Active of SSH Key</a:t>
            </a:r>
            <a:endParaRPr lang="en-US" sz="1600" b="1" i="1" dirty="0">
              <a:solidFill>
                <a:srgbClr val="FF0000"/>
              </a:solidFill>
            </a:endParaRPr>
          </a:p>
        </p:txBody>
      </p:sp>
      <p:pic>
        <p:nvPicPr>
          <p:cNvPr id="4" name="Picture 3" descr="https://o.remove.bg/downloads/11b25db4-52d9-4bc6-812a-b053010c1e39/eee-removebg-preview.png"/>
          <p:cNvPicPr>
            <a:picLocks noChangeAspect="1" noChangeArrowheads="1"/>
          </p:cNvPicPr>
          <p:nvPr/>
        </p:nvPicPr>
        <p:blipFill>
          <a:blip r:embed="rId3"/>
          <a:srcRect/>
          <a:stretch>
            <a:fillRect/>
          </a:stretch>
        </p:blipFill>
        <p:spPr bwMode="auto">
          <a:xfrm rot="1346512" flipH="1" flipV="1">
            <a:off x="6573670" y="2006688"/>
            <a:ext cx="1991938" cy="3495394"/>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7" name="Rectangle 6"/>
          <p:cNvSpPr/>
          <p:nvPr/>
        </p:nvSpPr>
        <p:spPr>
          <a:xfrm>
            <a:off x="2753676" y="0"/>
            <a:ext cx="4374916" cy="338554"/>
          </a:xfrm>
          <a:prstGeom prst="rect">
            <a:avLst/>
          </a:prstGeom>
        </p:spPr>
        <p:txBody>
          <a:bodyPr wrap="none">
            <a:spAutoFit/>
          </a:bodyPr>
          <a:lstStyle/>
          <a:p>
            <a:r>
              <a:rPr lang="en-US" sz="1600" b="1" i="1" dirty="0" smtClean="0">
                <a:solidFill>
                  <a:srgbClr val="FF0000"/>
                </a:solidFill>
              </a:rPr>
              <a:t>Create an Account on </a:t>
            </a:r>
            <a:r>
              <a:rPr lang="en-US" sz="1600" b="1" i="1" dirty="0" err="1" smtClean="0">
                <a:solidFill>
                  <a:srgbClr val="FF0000"/>
                </a:solidFill>
              </a:rPr>
              <a:t>GitHub</a:t>
            </a:r>
            <a:r>
              <a:rPr lang="en-US" sz="1600" b="1" i="1" dirty="0" smtClean="0">
                <a:solidFill>
                  <a:srgbClr val="FF0000"/>
                </a:solidFill>
              </a:rPr>
              <a:t>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Gitd Logo"/>
          <p:cNvPicPr>
            <a:picLocks noChangeAspect="1" noChangeArrowheads="1" noCrop="1"/>
          </p:cNvPicPr>
          <p:nvPr/>
        </p:nvPicPr>
        <p:blipFill>
          <a:blip r:embed="rId2"/>
          <a:srcRect/>
          <a:stretch>
            <a:fillRect/>
          </a:stretch>
        </p:blipFill>
        <p:spPr bwMode="auto">
          <a:xfrm>
            <a:off x="3166628" y="1525874"/>
            <a:ext cx="5799700" cy="2658197"/>
          </a:xfrm>
          <a:prstGeom prst="ellipse">
            <a:avLst/>
          </a:prstGeom>
          <a:ln>
            <a:noFill/>
          </a:ln>
          <a:effectLst>
            <a:softEdge rad="112500"/>
          </a:effectLst>
        </p:spPr>
      </p:pic>
    </p:spTree>
    <p:extLst>
      <p:ext uri="{BB962C8B-B14F-4D97-AF65-F5344CB8AC3E}">
        <p14:creationId xmlns="" xmlns:p14="http://schemas.microsoft.com/office/powerpoint/2010/main" val="775650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hat is GIT.mp4">
            <a:hlinkClick r:id="" action="ppaction://media"/>
          </p:cNvPr>
          <p:cNvPicPr>
            <a:picLocks noRot="1" noChangeAspect="1"/>
          </p:cNvPicPr>
          <p:nvPr>
            <a:videoFile r:link="rId1"/>
          </p:nvPr>
        </p:nvPicPr>
        <p:blipFill>
          <a:blip r:embed="rId3"/>
          <a:stretch>
            <a:fillRect/>
          </a:stretch>
        </p:blipFill>
        <p:spPr>
          <a:xfrm>
            <a:off x="3546763" y="1237682"/>
            <a:ext cx="6132945" cy="3743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7"/>
          <p:cNvSpPr/>
          <p:nvPr/>
        </p:nvSpPr>
        <p:spPr>
          <a:xfrm>
            <a:off x="5340825" y="676726"/>
            <a:ext cx="2244525" cy="523220"/>
          </a:xfrm>
          <a:prstGeom prst="rect">
            <a:avLst/>
          </a:prstGeom>
        </p:spPr>
        <p:txBody>
          <a:bodyPr wrap="none">
            <a:spAutoFit/>
          </a:bodyPr>
          <a:lstStyle/>
          <a:p>
            <a:r>
              <a:rPr lang="en-US" sz="2800" dirty="0" smtClean="0"/>
              <a:t>What is Git?</a:t>
            </a:r>
            <a:endParaRPr lang="en-US" sz="2800" dirty="0"/>
          </a:p>
        </p:txBody>
      </p:sp>
      <p:sp>
        <p:nvSpPr>
          <p:cNvPr id="4" name="Rectangle 3"/>
          <p:cNvSpPr/>
          <p:nvPr/>
        </p:nvSpPr>
        <p:spPr>
          <a:xfrm>
            <a:off x="5502966" y="5174734"/>
            <a:ext cx="3735318" cy="369332"/>
          </a:xfrm>
          <a:prstGeom prst="rect">
            <a:avLst/>
          </a:prstGeom>
        </p:spPr>
        <p:txBody>
          <a:bodyPr wrap="none">
            <a:spAutoFit/>
          </a:bodyPr>
          <a:lstStyle/>
          <a:p>
            <a:r>
              <a:rPr lang="en-US" dirty="0" smtClean="0">
                <a:hlinkClick r:id="rId4"/>
              </a:rPr>
              <a:t>https://git-scm.com/downloads</a:t>
            </a:r>
            <a:endParaRPr lang="en-US" dirty="0"/>
          </a:p>
        </p:txBody>
      </p:sp>
      <p:sp>
        <p:nvSpPr>
          <p:cNvPr id="5" name="Rectangle 4"/>
          <p:cNvSpPr/>
          <p:nvPr/>
        </p:nvSpPr>
        <p:spPr>
          <a:xfrm>
            <a:off x="3994720" y="5183970"/>
            <a:ext cx="1598515" cy="369332"/>
          </a:xfrm>
          <a:prstGeom prst="rect">
            <a:avLst/>
          </a:prstGeom>
        </p:spPr>
        <p:txBody>
          <a:bodyPr wrap="none">
            <a:spAutoFit/>
          </a:bodyPr>
          <a:lstStyle/>
          <a:p>
            <a:r>
              <a:rPr lang="en-US" dirty="0" smtClean="0"/>
              <a:t>Click For git :</a:t>
            </a:r>
            <a:endParaRPr lang="en-US" dirty="0"/>
          </a:p>
        </p:txBody>
      </p:sp>
    </p:spTree>
    <p:extLst>
      <p:ext uri="{BB962C8B-B14F-4D97-AF65-F5344CB8AC3E}">
        <p14:creationId xmlns="" xmlns:p14="http://schemas.microsoft.com/office/powerpoint/2010/main" val="27746961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1549" y="624110"/>
            <a:ext cx="8911687" cy="548908"/>
          </a:xfrm>
        </p:spPr>
        <p:txBody>
          <a:bodyPr>
            <a:normAutofit fontScale="90000"/>
          </a:bodyPr>
          <a:lstStyle/>
          <a:p>
            <a:r>
              <a:rPr lang="en-GB" dirty="0" smtClean="0"/>
              <a:t>Git Install</a:t>
            </a:r>
            <a:endParaRPr lang="en-GB" dirty="0"/>
          </a:p>
        </p:txBody>
      </p:sp>
      <p:pic>
        <p:nvPicPr>
          <p:cNvPr id="7170" name="Picture 2" descr="Git Install Tutorial Cover Image"/>
          <p:cNvPicPr>
            <a:picLocks noChangeAspect="1" noChangeArrowheads="1"/>
          </p:cNvPicPr>
          <p:nvPr/>
        </p:nvPicPr>
        <p:blipFill>
          <a:blip r:embed="rId2"/>
          <a:srcRect/>
          <a:stretch>
            <a:fillRect/>
          </a:stretch>
        </p:blipFill>
        <p:spPr bwMode="auto">
          <a:xfrm>
            <a:off x="3140075" y="972703"/>
            <a:ext cx="6534398" cy="381173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Rectangle 5"/>
          <p:cNvSpPr/>
          <p:nvPr/>
        </p:nvSpPr>
        <p:spPr>
          <a:xfrm>
            <a:off x="1708457" y="5719679"/>
            <a:ext cx="2335896" cy="338554"/>
          </a:xfrm>
          <a:prstGeom prst="rect">
            <a:avLst/>
          </a:prstGeom>
        </p:spPr>
        <p:txBody>
          <a:bodyPr wrap="none">
            <a:spAutoFit/>
          </a:bodyPr>
          <a:lstStyle/>
          <a:p>
            <a:r>
              <a:rPr lang="en-GB" sz="1600" dirty="0" smtClean="0">
                <a:solidFill>
                  <a:srgbClr val="FF0000"/>
                </a:solidFill>
              </a:rPr>
              <a:t>Install Git on Windows</a:t>
            </a:r>
            <a:endParaRPr lang="en-US" sz="1600" dirty="0"/>
          </a:p>
        </p:txBody>
      </p:sp>
      <p:sp>
        <p:nvSpPr>
          <p:cNvPr id="7" name="Rectangle 6"/>
          <p:cNvSpPr/>
          <p:nvPr/>
        </p:nvSpPr>
        <p:spPr>
          <a:xfrm>
            <a:off x="3421800" y="6333900"/>
            <a:ext cx="2425664" cy="338554"/>
          </a:xfrm>
          <a:prstGeom prst="rect">
            <a:avLst/>
          </a:prstGeom>
        </p:spPr>
        <p:txBody>
          <a:bodyPr wrap="none">
            <a:spAutoFit/>
          </a:bodyPr>
          <a:lstStyle/>
          <a:p>
            <a:r>
              <a:rPr lang="en-GB" sz="1600" dirty="0" smtClean="0">
                <a:solidFill>
                  <a:srgbClr val="FF0000"/>
                </a:solidFill>
              </a:rPr>
              <a:t>Install Git on Mac OS X</a:t>
            </a:r>
            <a:endParaRPr lang="en-US" sz="1600" dirty="0"/>
          </a:p>
        </p:txBody>
      </p:sp>
      <p:sp>
        <p:nvSpPr>
          <p:cNvPr id="8" name="Rectangle 7"/>
          <p:cNvSpPr/>
          <p:nvPr/>
        </p:nvSpPr>
        <p:spPr>
          <a:xfrm>
            <a:off x="5352203" y="5530335"/>
            <a:ext cx="2417650" cy="369332"/>
          </a:xfrm>
          <a:prstGeom prst="rect">
            <a:avLst/>
          </a:prstGeom>
        </p:spPr>
        <p:txBody>
          <a:bodyPr wrap="none">
            <a:spAutoFit/>
          </a:bodyPr>
          <a:lstStyle/>
          <a:p>
            <a:r>
              <a:rPr lang="en-GB" dirty="0" smtClean="0">
                <a:solidFill>
                  <a:srgbClr val="FF0000"/>
                </a:solidFill>
              </a:rPr>
              <a:t>Install Git </a:t>
            </a:r>
            <a:r>
              <a:rPr lang="en-GB" sz="1600" dirty="0" smtClean="0">
                <a:solidFill>
                  <a:srgbClr val="FF0000"/>
                </a:solidFill>
              </a:rPr>
              <a:t>on</a:t>
            </a:r>
            <a:r>
              <a:rPr lang="en-GB" dirty="0" smtClean="0">
                <a:solidFill>
                  <a:srgbClr val="FF0000"/>
                </a:solidFill>
              </a:rPr>
              <a:t> </a:t>
            </a:r>
            <a:r>
              <a:rPr lang="en-GB" dirty="0" err="1" smtClean="0">
                <a:solidFill>
                  <a:srgbClr val="FF0000"/>
                </a:solidFill>
              </a:rPr>
              <a:t>Ubuntu</a:t>
            </a:r>
            <a:endParaRPr lang="en-US" dirty="0"/>
          </a:p>
        </p:txBody>
      </p:sp>
      <p:pic>
        <p:nvPicPr>
          <p:cNvPr id="7172" name="Picture 4" descr="https://o.remove.bg/downloads/06aec060-94d3-404e-ba98-9f400e3dc3ee/aaa-removebg-preview.png"/>
          <p:cNvPicPr>
            <a:picLocks noChangeAspect="1" noChangeArrowheads="1"/>
          </p:cNvPicPr>
          <p:nvPr/>
        </p:nvPicPr>
        <p:blipFill>
          <a:blip r:embed="rId3"/>
          <a:srcRect/>
          <a:stretch>
            <a:fillRect/>
          </a:stretch>
        </p:blipFill>
        <p:spPr bwMode="auto">
          <a:xfrm>
            <a:off x="3038763" y="4160550"/>
            <a:ext cx="2567709" cy="1678568"/>
          </a:xfrm>
          <a:prstGeom prst="rect">
            <a:avLst/>
          </a:prstGeom>
          <a:noFill/>
        </p:spPr>
      </p:pic>
      <p:pic>
        <p:nvPicPr>
          <p:cNvPr id="10" name="Picture 4" descr="https://o.remove.bg/downloads/06aec060-94d3-404e-ba98-9f400e3dc3ee/aaa-removebg-preview.png"/>
          <p:cNvPicPr>
            <a:picLocks noChangeAspect="1" noChangeArrowheads="1"/>
          </p:cNvPicPr>
          <p:nvPr/>
        </p:nvPicPr>
        <p:blipFill>
          <a:blip r:embed="rId3"/>
          <a:srcRect/>
          <a:stretch>
            <a:fillRect/>
          </a:stretch>
        </p:blipFill>
        <p:spPr bwMode="auto">
          <a:xfrm rot="20696607">
            <a:off x="3930501" y="4530148"/>
            <a:ext cx="2483948" cy="1623811"/>
          </a:xfrm>
          <a:prstGeom prst="rect">
            <a:avLst/>
          </a:prstGeom>
          <a:noFill/>
        </p:spPr>
      </p:pic>
      <p:pic>
        <p:nvPicPr>
          <p:cNvPr id="11" name="Picture 4" descr="https://o.remove.bg/downloads/06aec060-94d3-404e-ba98-9f400e3dc3ee/aaa-removebg-preview.png"/>
          <p:cNvPicPr>
            <a:picLocks noChangeAspect="1" noChangeArrowheads="1"/>
          </p:cNvPicPr>
          <p:nvPr/>
        </p:nvPicPr>
        <p:blipFill>
          <a:blip r:embed="rId3"/>
          <a:srcRect/>
          <a:stretch>
            <a:fillRect/>
          </a:stretch>
        </p:blipFill>
        <p:spPr bwMode="auto">
          <a:xfrm rot="19564770">
            <a:off x="5860380" y="4520768"/>
            <a:ext cx="1279327" cy="836324"/>
          </a:xfrm>
          <a:prstGeom prst="rect">
            <a:avLst/>
          </a:prstGeom>
          <a:noFill/>
        </p:spPr>
      </p:pic>
    </p:spTree>
    <p:extLst>
      <p:ext uri="{BB962C8B-B14F-4D97-AF65-F5344CB8AC3E}">
        <p14:creationId xmlns="" xmlns:p14="http://schemas.microsoft.com/office/powerpoint/2010/main" val="19499022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801" y="726031"/>
            <a:ext cx="5799236" cy="483933"/>
          </a:xfrm>
        </p:spPr>
        <p:txBody>
          <a:bodyPr>
            <a:normAutofit/>
          </a:bodyPr>
          <a:lstStyle/>
          <a:p>
            <a:r>
              <a:rPr lang="en-US" sz="2400" dirty="0" smtClean="0"/>
              <a:t>How to Install and Use Git on Windows</a:t>
            </a:r>
            <a:endParaRPr lang="en-GB" sz="2400" dirty="0"/>
          </a:p>
        </p:txBody>
      </p:sp>
      <p:pic>
        <p:nvPicPr>
          <p:cNvPr id="6145" name="Picture 1"/>
          <p:cNvPicPr>
            <a:picLocks noChangeAspect="1" noChangeArrowheads="1"/>
          </p:cNvPicPr>
          <p:nvPr/>
        </p:nvPicPr>
        <p:blipFill>
          <a:blip r:embed="rId2"/>
          <a:srcRect/>
          <a:stretch>
            <a:fillRect/>
          </a:stretch>
        </p:blipFill>
        <p:spPr bwMode="auto">
          <a:xfrm>
            <a:off x="4236316" y="1210542"/>
            <a:ext cx="3078884" cy="1545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p:cNvSpPr/>
          <p:nvPr/>
        </p:nvSpPr>
        <p:spPr>
          <a:xfrm>
            <a:off x="504719" y="2836203"/>
            <a:ext cx="4003019" cy="369332"/>
          </a:xfrm>
          <a:prstGeom prst="rect">
            <a:avLst/>
          </a:prstGeom>
        </p:spPr>
        <p:txBody>
          <a:bodyPr wrap="none">
            <a:spAutoFit/>
          </a:bodyPr>
          <a:lstStyle/>
          <a:p>
            <a:r>
              <a:rPr lang="en-US" dirty="0" smtClean="0">
                <a:solidFill>
                  <a:srgbClr val="FF0000"/>
                </a:solidFill>
              </a:rPr>
              <a:t>Steps For Installing Git for Windows</a:t>
            </a:r>
            <a:endParaRPr lang="en-US" dirty="0">
              <a:solidFill>
                <a:srgbClr val="FF0000"/>
              </a:solidFill>
            </a:endParaRPr>
          </a:p>
        </p:txBody>
      </p:sp>
      <p:sp>
        <p:nvSpPr>
          <p:cNvPr id="7" name="Rectangle 6"/>
          <p:cNvSpPr/>
          <p:nvPr/>
        </p:nvSpPr>
        <p:spPr>
          <a:xfrm>
            <a:off x="752475" y="3187367"/>
            <a:ext cx="9402618" cy="738664"/>
          </a:xfrm>
          <a:prstGeom prst="rect">
            <a:avLst/>
          </a:prstGeom>
        </p:spPr>
        <p:txBody>
          <a:bodyPr wrap="square">
            <a:spAutoFit/>
          </a:bodyPr>
          <a:lstStyle/>
          <a:p>
            <a:r>
              <a:rPr lang="en-US" sz="1400" b="1" dirty="0" smtClean="0"/>
              <a:t>Download Git for Windows</a:t>
            </a:r>
          </a:p>
          <a:p>
            <a:r>
              <a:rPr lang="en-US" sz="1400" dirty="0" smtClean="0"/>
              <a:t>1. Browse to the official Git website: </a:t>
            </a:r>
            <a:r>
              <a:rPr lang="en-US" sz="1400" dirty="0" smtClean="0">
                <a:hlinkClick r:id="rId3"/>
              </a:rPr>
              <a:t>https://git-scm.com/downloads</a:t>
            </a:r>
            <a:r>
              <a:rPr lang="en-US" sz="1400" dirty="0" smtClean="0"/>
              <a:t/>
            </a:r>
            <a:br>
              <a:rPr lang="en-US" sz="1400" dirty="0" smtClean="0"/>
            </a:br>
            <a:r>
              <a:rPr lang="en-US" sz="1400" dirty="0" smtClean="0"/>
              <a:t>2. Click the download link for Windows and allow the download to complete.</a:t>
            </a:r>
            <a:endParaRPr lang="en-US" sz="1400" dirty="0"/>
          </a:p>
        </p:txBody>
      </p:sp>
      <p:pic>
        <p:nvPicPr>
          <p:cNvPr id="6147" name="Picture 3" descr="Windows version on Git page to download"/>
          <p:cNvPicPr>
            <a:picLocks noChangeAspect="1" noChangeArrowheads="1"/>
          </p:cNvPicPr>
          <p:nvPr/>
        </p:nvPicPr>
        <p:blipFill>
          <a:blip r:embed="rId4"/>
          <a:srcRect/>
          <a:stretch>
            <a:fillRect/>
          </a:stretch>
        </p:blipFill>
        <p:spPr bwMode="auto">
          <a:xfrm>
            <a:off x="7303080" y="3888507"/>
            <a:ext cx="4658011" cy="2835565"/>
          </a:xfrm>
          <a:prstGeom prst="rect">
            <a:avLst/>
          </a:prstGeom>
          <a:noFill/>
        </p:spPr>
      </p:pic>
    </p:spTree>
    <p:extLst>
      <p:ext uri="{BB962C8B-B14F-4D97-AF65-F5344CB8AC3E}">
        <p14:creationId xmlns="" xmlns:p14="http://schemas.microsoft.com/office/powerpoint/2010/main" val="11184343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44073" y="335018"/>
            <a:ext cx="7222836" cy="769441"/>
          </a:xfrm>
          <a:prstGeom prst="rect">
            <a:avLst/>
          </a:prstGeom>
        </p:spPr>
        <p:txBody>
          <a:bodyPr wrap="square">
            <a:spAutoFit/>
          </a:bodyPr>
          <a:lstStyle/>
          <a:p>
            <a:pPr algn="just"/>
            <a:r>
              <a:rPr lang="en-US" sz="1600" b="1" dirty="0" smtClean="0"/>
              <a:t>Extract and Launch Git Installer</a:t>
            </a:r>
          </a:p>
          <a:p>
            <a:pPr algn="just"/>
            <a:r>
              <a:rPr lang="en-US" sz="1400" dirty="0" smtClean="0"/>
              <a:t>3. Browse to the download location (or use the download shortcut in your browser). Double-click the file to extract and launch the installer.</a:t>
            </a:r>
            <a:endParaRPr lang="en-US" sz="1400" dirty="0"/>
          </a:p>
        </p:txBody>
      </p:sp>
      <p:pic>
        <p:nvPicPr>
          <p:cNvPr id="5122" name="Picture 2" descr=" example Location where the Git file has been downloaded"/>
          <p:cNvPicPr>
            <a:picLocks noChangeAspect="1" noChangeArrowheads="1"/>
          </p:cNvPicPr>
          <p:nvPr/>
        </p:nvPicPr>
        <p:blipFill>
          <a:blip r:embed="rId2"/>
          <a:srcRect/>
          <a:stretch>
            <a:fillRect/>
          </a:stretch>
        </p:blipFill>
        <p:spPr bwMode="auto">
          <a:xfrm>
            <a:off x="7361382" y="905171"/>
            <a:ext cx="4627418" cy="1413165"/>
          </a:xfrm>
          <a:prstGeom prst="rect">
            <a:avLst/>
          </a:prstGeom>
          <a:noFill/>
        </p:spPr>
      </p:pic>
      <p:sp>
        <p:nvSpPr>
          <p:cNvPr id="11" name="Rectangle 10"/>
          <p:cNvSpPr/>
          <p:nvPr/>
        </p:nvSpPr>
        <p:spPr>
          <a:xfrm>
            <a:off x="1634837" y="2431619"/>
            <a:ext cx="7148944" cy="523220"/>
          </a:xfrm>
          <a:prstGeom prst="rect">
            <a:avLst/>
          </a:prstGeom>
        </p:spPr>
        <p:txBody>
          <a:bodyPr wrap="square">
            <a:spAutoFit/>
          </a:bodyPr>
          <a:lstStyle/>
          <a:p>
            <a:pPr algn="just"/>
            <a:r>
              <a:rPr lang="en-US" sz="1400" dirty="0" smtClean="0"/>
              <a:t>4. Allow the app to make changes to your device by clicking </a:t>
            </a:r>
            <a:r>
              <a:rPr lang="en-US" sz="1400" b="1" dirty="0" smtClean="0"/>
              <a:t>Yes</a:t>
            </a:r>
            <a:r>
              <a:rPr lang="en-US" sz="1400" dirty="0" smtClean="0"/>
              <a:t> on the User Account Control dialog that opens.</a:t>
            </a:r>
            <a:endParaRPr lang="en-US" sz="1400" dirty="0"/>
          </a:p>
        </p:txBody>
      </p:sp>
      <p:pic>
        <p:nvPicPr>
          <p:cNvPr id="5124" name="Picture 4" descr="Initiate the Git installation process by selecting Yes"/>
          <p:cNvPicPr>
            <a:picLocks noChangeAspect="1" noChangeArrowheads="1"/>
          </p:cNvPicPr>
          <p:nvPr/>
        </p:nvPicPr>
        <p:blipFill>
          <a:blip r:embed="rId3"/>
          <a:srcRect/>
          <a:stretch>
            <a:fillRect/>
          </a:stretch>
        </p:blipFill>
        <p:spPr bwMode="auto">
          <a:xfrm>
            <a:off x="7296728" y="2739302"/>
            <a:ext cx="4729889" cy="2341295"/>
          </a:xfrm>
          <a:prstGeom prst="rect">
            <a:avLst/>
          </a:prstGeom>
          <a:noFill/>
        </p:spPr>
      </p:pic>
    </p:spTree>
    <p:extLst>
      <p:ext uri="{BB962C8B-B14F-4D97-AF65-F5344CB8AC3E}">
        <p14:creationId xmlns="" xmlns:p14="http://schemas.microsoft.com/office/powerpoint/2010/main" val="14610338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1099129" y="3001819"/>
            <a:ext cx="7315198"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404040"/>
                </a:solidFill>
                <a:effectLst/>
                <a:latin typeface="Century Gothic (Body)"/>
                <a:cs typeface="Arial" pitchFamily="34" charset="0"/>
              </a:rPr>
              <a:t>6. The installer will ask you for an installation location. Leave the default, unless you have reason to change it, and click </a:t>
            </a:r>
            <a:r>
              <a:rPr kumimoji="0" lang="en-US" sz="1400" b="1" i="0" u="none" strike="noStrike" cap="none" normalizeH="0" baseline="0" dirty="0" smtClean="0">
                <a:ln>
                  <a:noFill/>
                </a:ln>
                <a:solidFill>
                  <a:srgbClr val="404040"/>
                </a:solidFill>
                <a:effectLst/>
                <a:latin typeface="Century Gothic (Body)"/>
                <a:cs typeface="Arial" pitchFamily="34" charset="0"/>
              </a:rPr>
              <a:t>Next</a:t>
            </a:r>
            <a:r>
              <a:rPr kumimoji="0" lang="en-US" sz="1400" b="0" i="0" u="none" strike="noStrike" cap="none" normalizeH="0" baseline="0" dirty="0" smtClean="0">
                <a:ln>
                  <a:noFill/>
                </a:ln>
                <a:solidFill>
                  <a:srgbClr val="404040"/>
                </a:solidFill>
                <a:effectLst/>
                <a:latin typeface="Century Gothic (Body)"/>
                <a:cs typeface="Arial" pitchFamily="34" charset="0"/>
              </a:rPr>
              <a:t>.  </a:t>
            </a:r>
          </a:p>
        </p:txBody>
      </p:sp>
      <p:pic>
        <p:nvPicPr>
          <p:cNvPr id="4098" name="Picture 2" descr="Accept Git Terms of Use"/>
          <p:cNvPicPr>
            <a:picLocks noChangeAspect="1" noChangeArrowheads="1"/>
          </p:cNvPicPr>
          <p:nvPr/>
        </p:nvPicPr>
        <p:blipFill>
          <a:blip r:embed="rId2"/>
          <a:srcRect/>
          <a:stretch>
            <a:fillRect/>
          </a:stretch>
        </p:blipFill>
        <p:spPr bwMode="auto">
          <a:xfrm>
            <a:off x="7213600" y="516259"/>
            <a:ext cx="4777569" cy="2448504"/>
          </a:xfrm>
          <a:prstGeom prst="rect">
            <a:avLst/>
          </a:prstGeom>
          <a:noFill/>
        </p:spPr>
      </p:pic>
      <p:pic>
        <p:nvPicPr>
          <p:cNvPr id="4099" name="Picture 3" descr="Select the location for the Git installation on windows"/>
          <p:cNvPicPr>
            <a:picLocks noChangeAspect="1" noChangeArrowheads="1"/>
          </p:cNvPicPr>
          <p:nvPr/>
        </p:nvPicPr>
        <p:blipFill>
          <a:blip r:embed="rId3"/>
          <a:srcRect/>
          <a:stretch>
            <a:fillRect/>
          </a:stretch>
        </p:blipFill>
        <p:spPr bwMode="auto">
          <a:xfrm>
            <a:off x="7130473" y="3433244"/>
            <a:ext cx="4802909" cy="2587566"/>
          </a:xfrm>
          <a:prstGeom prst="rect">
            <a:avLst/>
          </a:prstGeom>
          <a:noFill/>
        </p:spPr>
      </p:pic>
      <p:sp>
        <p:nvSpPr>
          <p:cNvPr id="12" name="Rectangle 11"/>
          <p:cNvSpPr/>
          <p:nvPr/>
        </p:nvSpPr>
        <p:spPr>
          <a:xfrm>
            <a:off x="1126844" y="187189"/>
            <a:ext cx="7084284" cy="523220"/>
          </a:xfrm>
          <a:prstGeom prst="rect">
            <a:avLst/>
          </a:prstGeom>
        </p:spPr>
        <p:txBody>
          <a:bodyPr wrap="square">
            <a:spAutoFit/>
          </a:bodyPr>
          <a:lstStyle/>
          <a:p>
            <a:pPr lvl="0" algn="just" defTabSz="914400" fontAlgn="base">
              <a:spcBef>
                <a:spcPct val="0"/>
              </a:spcBef>
              <a:spcAft>
                <a:spcPct val="0"/>
              </a:spcAft>
            </a:pPr>
            <a:r>
              <a:rPr lang="en-US" sz="1400" dirty="0" smtClean="0">
                <a:solidFill>
                  <a:srgbClr val="404040"/>
                </a:solidFill>
                <a:latin typeface="Century Gothic (Body)"/>
                <a:cs typeface="Arial" pitchFamily="34" charset="0"/>
              </a:rPr>
              <a:t>5. Review the GNU General Public License, and when you’re ready to install, click </a:t>
            </a:r>
            <a:r>
              <a:rPr lang="en-US" sz="1400" b="1" dirty="0" smtClean="0">
                <a:solidFill>
                  <a:srgbClr val="404040"/>
                </a:solidFill>
                <a:latin typeface="Century Gothic (Body)"/>
                <a:cs typeface="Arial" pitchFamily="34" charset="0"/>
              </a:rPr>
              <a:t>Next</a:t>
            </a:r>
            <a:r>
              <a:rPr lang="en-US" sz="1400" dirty="0" smtClean="0">
                <a:solidFill>
                  <a:srgbClr val="404040"/>
                </a:solidFill>
                <a:latin typeface="Century Gothic (Body)"/>
                <a:cs typeface="Arial" pitchFamily="34" charset="0"/>
              </a:rPr>
              <a:t>.</a:t>
            </a:r>
            <a:r>
              <a:rPr lang="en-US" sz="1400" dirty="0" smtClean="0">
                <a:solidFill>
                  <a:srgbClr val="404040"/>
                </a:solidFill>
                <a:latin typeface="roboto"/>
                <a:cs typeface="Arial" pitchFamily="34" charset="0"/>
              </a:rPr>
              <a:t>  </a:t>
            </a:r>
            <a:endParaRPr lang="en-US" sz="1400" dirty="0" smtClean="0">
              <a:latin typeface="Arial" pitchFamily="34" charset="0"/>
              <a:cs typeface="Arial" pitchFamily="34" charset="0"/>
            </a:endParaRPr>
          </a:p>
        </p:txBody>
      </p:sp>
    </p:spTree>
    <p:extLst>
      <p:ext uri="{BB962C8B-B14F-4D97-AF65-F5344CB8AC3E}">
        <p14:creationId xmlns="" xmlns:p14="http://schemas.microsoft.com/office/powerpoint/2010/main" val="25900182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25600" y="214899"/>
            <a:ext cx="6077528" cy="523220"/>
          </a:xfrm>
          <a:prstGeom prst="rect">
            <a:avLst/>
          </a:prstGeom>
        </p:spPr>
        <p:txBody>
          <a:bodyPr wrap="square">
            <a:spAutoFit/>
          </a:bodyPr>
          <a:lstStyle/>
          <a:p>
            <a:pPr algn="just"/>
            <a:r>
              <a:rPr lang="en-US" sz="1400" dirty="0" smtClean="0"/>
              <a:t>7. A component selection screen will appear. Leave the defaults unless you have a specific need to change them and click </a:t>
            </a:r>
            <a:r>
              <a:rPr lang="en-US" sz="1400" b="1" dirty="0" smtClean="0"/>
              <a:t>Next</a:t>
            </a:r>
            <a:r>
              <a:rPr lang="en-US" sz="1400" dirty="0" smtClean="0"/>
              <a:t>.</a:t>
            </a:r>
            <a:endParaRPr lang="en-US" sz="1400" dirty="0"/>
          </a:p>
        </p:txBody>
      </p:sp>
      <p:pic>
        <p:nvPicPr>
          <p:cNvPr id="45058" name="Picture 2" descr="This screen allows you to select custom Git componenets to install."/>
          <p:cNvPicPr>
            <a:picLocks noChangeAspect="1" noChangeArrowheads="1"/>
          </p:cNvPicPr>
          <p:nvPr/>
        </p:nvPicPr>
        <p:blipFill>
          <a:blip r:embed="rId2"/>
          <a:srcRect/>
          <a:stretch>
            <a:fillRect/>
          </a:stretch>
        </p:blipFill>
        <p:spPr bwMode="auto">
          <a:xfrm>
            <a:off x="7333025" y="565584"/>
            <a:ext cx="4603780" cy="2537834"/>
          </a:xfrm>
          <a:prstGeom prst="rect">
            <a:avLst/>
          </a:prstGeom>
          <a:noFill/>
        </p:spPr>
      </p:pic>
      <p:sp>
        <p:nvSpPr>
          <p:cNvPr id="7" name="Rectangle 6"/>
          <p:cNvSpPr/>
          <p:nvPr/>
        </p:nvSpPr>
        <p:spPr>
          <a:xfrm>
            <a:off x="1745673" y="3179721"/>
            <a:ext cx="6169891" cy="523220"/>
          </a:xfrm>
          <a:prstGeom prst="rect">
            <a:avLst/>
          </a:prstGeom>
        </p:spPr>
        <p:txBody>
          <a:bodyPr wrap="square">
            <a:spAutoFit/>
          </a:bodyPr>
          <a:lstStyle/>
          <a:p>
            <a:pPr algn="just"/>
            <a:r>
              <a:rPr lang="en-US" sz="1400" dirty="0" smtClean="0"/>
              <a:t>8. The installer will offer to create a start menu folder. Simply click </a:t>
            </a:r>
            <a:r>
              <a:rPr lang="en-US" sz="1400" b="1" dirty="0" smtClean="0"/>
              <a:t>Next</a:t>
            </a:r>
            <a:r>
              <a:rPr lang="en-US" sz="1400" dirty="0" smtClean="0"/>
              <a:t>.</a:t>
            </a:r>
            <a:endParaRPr lang="en-US" sz="1400" dirty="0"/>
          </a:p>
        </p:txBody>
      </p:sp>
      <p:pic>
        <p:nvPicPr>
          <p:cNvPr id="45060" name="Picture 4" descr="Create shortcuts in Windows Start Menu"/>
          <p:cNvPicPr>
            <a:picLocks noChangeAspect="1" noChangeArrowheads="1"/>
          </p:cNvPicPr>
          <p:nvPr/>
        </p:nvPicPr>
        <p:blipFill>
          <a:blip r:embed="rId3"/>
          <a:srcRect/>
          <a:stretch>
            <a:fillRect/>
          </a:stretch>
        </p:blipFill>
        <p:spPr bwMode="auto">
          <a:xfrm>
            <a:off x="7348472" y="3537527"/>
            <a:ext cx="4594146" cy="2798724"/>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4762" y="150244"/>
            <a:ext cx="6012873" cy="738664"/>
          </a:xfrm>
          <a:prstGeom prst="rect">
            <a:avLst/>
          </a:prstGeom>
        </p:spPr>
        <p:txBody>
          <a:bodyPr wrap="square">
            <a:spAutoFit/>
          </a:bodyPr>
          <a:lstStyle/>
          <a:p>
            <a:pPr algn="just"/>
            <a:r>
              <a:rPr lang="en-US" sz="1400" dirty="0" smtClean="0"/>
              <a:t>9. Select a text editor you’d like to use with Git. Use the drop-down menu to select Notepad++ (or whichever text editor you prefer) and click </a:t>
            </a:r>
            <a:r>
              <a:rPr lang="en-US" sz="1400" b="1" dirty="0" smtClean="0"/>
              <a:t>Next</a:t>
            </a:r>
            <a:r>
              <a:rPr lang="en-US" sz="1400" dirty="0" smtClean="0"/>
              <a:t>.</a:t>
            </a:r>
            <a:endParaRPr lang="en-US" sz="1400" dirty="0"/>
          </a:p>
        </p:txBody>
      </p:sp>
      <p:pic>
        <p:nvPicPr>
          <p:cNvPr id="44034" name="Picture 2" descr="choosing a text editor durring Git installation"/>
          <p:cNvPicPr>
            <a:picLocks noChangeAspect="1" noChangeArrowheads="1"/>
          </p:cNvPicPr>
          <p:nvPr/>
        </p:nvPicPr>
        <p:blipFill>
          <a:blip r:embed="rId2"/>
          <a:srcRect/>
          <a:stretch>
            <a:fillRect/>
          </a:stretch>
        </p:blipFill>
        <p:spPr bwMode="auto">
          <a:xfrm>
            <a:off x="7601527" y="369446"/>
            <a:ext cx="4304696" cy="2512292"/>
          </a:xfrm>
          <a:prstGeom prst="rect">
            <a:avLst/>
          </a:prstGeom>
          <a:noFill/>
        </p:spPr>
      </p:pic>
      <p:sp>
        <p:nvSpPr>
          <p:cNvPr id="4" name="Rectangle 3"/>
          <p:cNvSpPr/>
          <p:nvPr/>
        </p:nvSpPr>
        <p:spPr>
          <a:xfrm>
            <a:off x="1579418" y="2865824"/>
            <a:ext cx="5957454" cy="954107"/>
          </a:xfrm>
          <a:prstGeom prst="rect">
            <a:avLst/>
          </a:prstGeom>
        </p:spPr>
        <p:txBody>
          <a:bodyPr wrap="square">
            <a:spAutoFit/>
          </a:bodyPr>
          <a:lstStyle/>
          <a:p>
            <a:pPr algn="just"/>
            <a:r>
              <a:rPr lang="en-US" sz="1400" dirty="0" smtClean="0"/>
              <a:t>10. The next step allows you to choose a different name for your initial branch. The default is 'master.' Unless you're working in a team that requires a different name, leave the default option and click </a:t>
            </a:r>
            <a:r>
              <a:rPr lang="en-US" sz="1400" b="1" dirty="0" smtClean="0"/>
              <a:t>Next.</a:t>
            </a:r>
            <a:endParaRPr lang="en-US" sz="1400" dirty="0"/>
          </a:p>
        </p:txBody>
      </p:sp>
      <p:pic>
        <p:nvPicPr>
          <p:cNvPr id="44036" name="Picture 4" descr="Choose a name for your initial git branch."/>
          <p:cNvPicPr>
            <a:picLocks noChangeAspect="1" noChangeArrowheads="1"/>
          </p:cNvPicPr>
          <p:nvPr/>
        </p:nvPicPr>
        <p:blipFill>
          <a:blip r:embed="rId3"/>
          <a:srcRect/>
          <a:stretch>
            <a:fillRect/>
          </a:stretch>
        </p:blipFill>
        <p:spPr bwMode="auto">
          <a:xfrm>
            <a:off x="7647708" y="3637857"/>
            <a:ext cx="4325023" cy="2578216"/>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3238" y="147782"/>
            <a:ext cx="6096000" cy="954107"/>
          </a:xfrm>
          <a:prstGeom prst="rect">
            <a:avLst/>
          </a:prstGeom>
        </p:spPr>
        <p:txBody>
          <a:bodyPr>
            <a:spAutoFit/>
          </a:bodyPr>
          <a:lstStyle/>
          <a:p>
            <a:pPr algn="just"/>
            <a:r>
              <a:rPr lang="en-US" sz="1400" dirty="0" smtClean="0"/>
              <a:t>11. This installation step allows you to change the </a:t>
            </a:r>
            <a:r>
              <a:rPr lang="en-US" sz="1400" b="1" dirty="0" smtClean="0"/>
              <a:t>PATH environment</a:t>
            </a:r>
            <a:r>
              <a:rPr lang="en-US" sz="1400" dirty="0" smtClean="0"/>
              <a:t>. The </a:t>
            </a:r>
            <a:r>
              <a:rPr lang="en-US" sz="1400" b="1" dirty="0" smtClean="0"/>
              <a:t>PATH </a:t>
            </a:r>
            <a:r>
              <a:rPr lang="en-US" sz="1400" dirty="0" smtClean="0"/>
              <a:t>is the default set of directories included when you run a command from the command line. Leave this on the middle (recommended) selection and click </a:t>
            </a:r>
            <a:r>
              <a:rPr lang="en-US" sz="1400" b="1" dirty="0" smtClean="0"/>
              <a:t>Next</a:t>
            </a:r>
            <a:r>
              <a:rPr lang="en-US" sz="1400" dirty="0" smtClean="0"/>
              <a:t>.</a:t>
            </a:r>
            <a:endParaRPr lang="en-US" sz="1400" dirty="0"/>
          </a:p>
        </p:txBody>
      </p:sp>
      <p:pic>
        <p:nvPicPr>
          <p:cNvPr id="43010" name="Picture 2" descr="Adjust Git path enviorment"/>
          <p:cNvPicPr>
            <a:picLocks noChangeAspect="1" noChangeArrowheads="1"/>
          </p:cNvPicPr>
          <p:nvPr/>
        </p:nvPicPr>
        <p:blipFill>
          <a:blip r:embed="rId2"/>
          <a:srcRect/>
          <a:stretch>
            <a:fillRect/>
          </a:stretch>
        </p:blipFill>
        <p:spPr bwMode="auto">
          <a:xfrm>
            <a:off x="6840054" y="858983"/>
            <a:ext cx="5038012" cy="2632362"/>
          </a:xfrm>
          <a:prstGeom prst="rect">
            <a:avLst/>
          </a:prstGeom>
          <a:noFill/>
        </p:spPr>
      </p:pic>
      <p:sp>
        <p:nvSpPr>
          <p:cNvPr id="4" name="Rectangle 3"/>
          <p:cNvSpPr/>
          <p:nvPr/>
        </p:nvSpPr>
        <p:spPr>
          <a:xfrm>
            <a:off x="1357746" y="3244583"/>
            <a:ext cx="6123710" cy="954107"/>
          </a:xfrm>
          <a:prstGeom prst="rect">
            <a:avLst/>
          </a:prstGeom>
        </p:spPr>
        <p:txBody>
          <a:bodyPr wrap="square">
            <a:spAutoFit/>
          </a:bodyPr>
          <a:lstStyle/>
          <a:p>
            <a:pPr algn="just"/>
            <a:r>
              <a:rPr lang="en-US" sz="1400" b="1" dirty="0" smtClean="0"/>
              <a:t>Server Certificates, Line Endings and Terminal Emulators</a:t>
            </a:r>
          </a:p>
          <a:p>
            <a:pPr algn="just"/>
            <a:r>
              <a:rPr lang="en-US" sz="1400" dirty="0" smtClean="0"/>
              <a:t>12. The installer now asks which SSH client you want Git to use. Git already comes with its own SSH client, so if you don't need a specific one, leave the default option and click </a:t>
            </a:r>
            <a:r>
              <a:rPr lang="en-US" sz="1400" b="1" dirty="0" smtClean="0"/>
              <a:t>Next.</a:t>
            </a:r>
            <a:endParaRPr lang="en-US" sz="1400" dirty="0"/>
          </a:p>
        </p:txBody>
      </p:sp>
      <p:pic>
        <p:nvPicPr>
          <p:cNvPr id="43012" name="Picture 4" descr="Choose which SSH client to use in git."/>
          <p:cNvPicPr>
            <a:picLocks noChangeAspect="1" noChangeArrowheads="1"/>
          </p:cNvPicPr>
          <p:nvPr/>
        </p:nvPicPr>
        <p:blipFill>
          <a:blip r:embed="rId3"/>
          <a:srcRect/>
          <a:stretch>
            <a:fillRect/>
          </a:stretch>
        </p:blipFill>
        <p:spPr bwMode="auto">
          <a:xfrm>
            <a:off x="6797963" y="4029504"/>
            <a:ext cx="5078642" cy="2685332"/>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1717" y="150291"/>
            <a:ext cx="6096000" cy="738664"/>
          </a:xfrm>
          <a:prstGeom prst="rect">
            <a:avLst/>
          </a:prstGeom>
        </p:spPr>
        <p:txBody>
          <a:bodyPr>
            <a:spAutoFit/>
          </a:bodyPr>
          <a:lstStyle/>
          <a:p>
            <a:pPr algn="just"/>
            <a:r>
              <a:rPr lang="en-US" sz="1400" dirty="0" smtClean="0"/>
              <a:t>13. The next option relates to server certificates. Most users should use the default. If you’re working in an Active Directory environment, you may need to switch to Windows Store certificates. Click </a:t>
            </a:r>
            <a:r>
              <a:rPr lang="en-US" sz="1400" b="1" dirty="0" smtClean="0"/>
              <a:t>Next</a:t>
            </a:r>
            <a:r>
              <a:rPr lang="en-US" sz="1400" dirty="0" smtClean="0"/>
              <a:t>.</a:t>
            </a:r>
            <a:endParaRPr lang="en-US" sz="1400" dirty="0"/>
          </a:p>
        </p:txBody>
      </p:sp>
      <p:pic>
        <p:nvPicPr>
          <p:cNvPr id="41986" name="Picture 2" descr="server sertificate for Git to use selcted"/>
          <p:cNvPicPr>
            <a:picLocks noChangeAspect="1" noChangeArrowheads="1"/>
          </p:cNvPicPr>
          <p:nvPr/>
        </p:nvPicPr>
        <p:blipFill>
          <a:blip r:embed="rId2"/>
          <a:srcRect/>
          <a:stretch>
            <a:fillRect/>
          </a:stretch>
        </p:blipFill>
        <p:spPr bwMode="auto">
          <a:xfrm>
            <a:off x="7342908" y="631248"/>
            <a:ext cx="4727904" cy="2499879"/>
          </a:xfrm>
          <a:prstGeom prst="rect">
            <a:avLst/>
          </a:prstGeom>
          <a:noFill/>
        </p:spPr>
      </p:pic>
      <p:sp>
        <p:nvSpPr>
          <p:cNvPr id="4" name="Rectangle 3"/>
          <p:cNvSpPr/>
          <p:nvPr/>
        </p:nvSpPr>
        <p:spPr>
          <a:xfrm>
            <a:off x="1542472" y="3105970"/>
            <a:ext cx="6096000" cy="954107"/>
          </a:xfrm>
          <a:prstGeom prst="rect">
            <a:avLst/>
          </a:prstGeom>
        </p:spPr>
        <p:txBody>
          <a:bodyPr>
            <a:spAutoFit/>
          </a:bodyPr>
          <a:lstStyle/>
          <a:p>
            <a:pPr algn="just"/>
            <a:r>
              <a:rPr lang="en-US" sz="1400" dirty="0" smtClean="0"/>
              <a:t>14. The next selection converts line endings. It is recommended that you leave the default selection. This relates to the way data is formatted and changing this option may cause problems. Click </a:t>
            </a:r>
            <a:r>
              <a:rPr lang="en-US" sz="1400" b="1" dirty="0" smtClean="0"/>
              <a:t>Next</a:t>
            </a:r>
            <a:r>
              <a:rPr lang="en-US" sz="1400" dirty="0" smtClean="0"/>
              <a:t>.</a:t>
            </a:r>
            <a:endParaRPr lang="en-US" sz="1400" dirty="0"/>
          </a:p>
        </p:txBody>
      </p:sp>
      <p:pic>
        <p:nvPicPr>
          <p:cNvPr id="41988" name="Picture 4" descr="Select line end conversions"/>
          <p:cNvPicPr>
            <a:picLocks noChangeAspect="1" noChangeArrowheads="1"/>
          </p:cNvPicPr>
          <p:nvPr/>
        </p:nvPicPr>
        <p:blipFill>
          <a:blip r:embed="rId3"/>
          <a:srcRect/>
          <a:stretch>
            <a:fillRect/>
          </a:stretch>
        </p:blipFill>
        <p:spPr bwMode="auto">
          <a:xfrm>
            <a:off x="7379855" y="3873356"/>
            <a:ext cx="4754966" cy="2573626"/>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7" name="Rectangle 6"/>
          <p:cNvSpPr/>
          <p:nvPr/>
        </p:nvSpPr>
        <p:spPr>
          <a:xfrm>
            <a:off x="2753676" y="0"/>
            <a:ext cx="4374916" cy="338554"/>
          </a:xfrm>
          <a:prstGeom prst="rect">
            <a:avLst/>
          </a:prstGeom>
        </p:spPr>
        <p:txBody>
          <a:bodyPr wrap="none">
            <a:spAutoFit/>
          </a:bodyPr>
          <a:lstStyle/>
          <a:p>
            <a:r>
              <a:rPr lang="en-US" sz="1600" b="1" i="1" dirty="0" smtClean="0">
                <a:solidFill>
                  <a:srgbClr val="FF0000"/>
                </a:solidFill>
              </a:rPr>
              <a:t>Create an Account on </a:t>
            </a:r>
            <a:r>
              <a:rPr lang="en-US" sz="1600" b="1" i="1" dirty="0" err="1" smtClean="0">
                <a:solidFill>
                  <a:srgbClr val="FF0000"/>
                </a:solidFill>
              </a:rPr>
              <a:t>GitHub</a:t>
            </a:r>
            <a:r>
              <a:rPr lang="en-US" sz="1600" b="1" i="1" dirty="0" smtClean="0">
                <a:solidFill>
                  <a:srgbClr val="FF0000"/>
                </a:solidFill>
              </a:rPr>
              <a:t>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4529" y="130328"/>
            <a:ext cx="6096000" cy="523220"/>
          </a:xfrm>
          <a:prstGeom prst="rect">
            <a:avLst/>
          </a:prstGeom>
        </p:spPr>
        <p:txBody>
          <a:bodyPr>
            <a:spAutoFit/>
          </a:bodyPr>
          <a:lstStyle/>
          <a:p>
            <a:pPr algn="just"/>
            <a:r>
              <a:rPr lang="en-US" sz="1400" dirty="0" smtClean="0"/>
              <a:t>15. Choose the </a:t>
            </a:r>
            <a:r>
              <a:rPr lang="en-US" sz="1400" dirty="0" smtClean="0">
                <a:hlinkClick r:id="rId2"/>
              </a:rPr>
              <a:t>terminal emulator</a:t>
            </a:r>
            <a:r>
              <a:rPr lang="en-US" sz="1400" dirty="0" smtClean="0"/>
              <a:t> you want to use. The default </a:t>
            </a:r>
            <a:r>
              <a:rPr lang="en-US" sz="1400" dirty="0" err="1" smtClean="0"/>
              <a:t>MinTTY</a:t>
            </a:r>
            <a:r>
              <a:rPr lang="en-US" sz="1400" dirty="0" smtClean="0"/>
              <a:t> is recommended, for its features. Click </a:t>
            </a:r>
            <a:r>
              <a:rPr lang="en-US" sz="1400" b="1" dirty="0" smtClean="0"/>
              <a:t>Next</a:t>
            </a:r>
            <a:r>
              <a:rPr lang="en-US" sz="1400" dirty="0" smtClean="0"/>
              <a:t>.</a:t>
            </a:r>
            <a:endParaRPr lang="en-US" sz="1400" dirty="0"/>
          </a:p>
        </p:txBody>
      </p:sp>
      <p:pic>
        <p:nvPicPr>
          <p:cNvPr id="40962" name="Picture 2" descr="Select MinTTY as default terminal emulator"/>
          <p:cNvPicPr>
            <a:picLocks noChangeAspect="1" noChangeArrowheads="1"/>
          </p:cNvPicPr>
          <p:nvPr/>
        </p:nvPicPr>
        <p:blipFill>
          <a:blip r:embed="rId3"/>
          <a:srcRect/>
          <a:stretch>
            <a:fillRect/>
          </a:stretch>
        </p:blipFill>
        <p:spPr bwMode="auto">
          <a:xfrm>
            <a:off x="7379851" y="489527"/>
            <a:ext cx="4662920" cy="2529634"/>
          </a:xfrm>
          <a:prstGeom prst="rect">
            <a:avLst/>
          </a:prstGeom>
          <a:noFill/>
        </p:spPr>
      </p:pic>
      <p:sp>
        <p:nvSpPr>
          <p:cNvPr id="6" name="Rectangle 5"/>
          <p:cNvSpPr/>
          <p:nvPr/>
        </p:nvSpPr>
        <p:spPr>
          <a:xfrm>
            <a:off x="1597893" y="3013561"/>
            <a:ext cx="6096000" cy="738664"/>
          </a:xfrm>
          <a:prstGeom prst="rect">
            <a:avLst/>
          </a:prstGeom>
        </p:spPr>
        <p:txBody>
          <a:bodyPr>
            <a:spAutoFit/>
          </a:bodyPr>
          <a:lstStyle/>
          <a:p>
            <a:pPr algn="just"/>
            <a:r>
              <a:rPr lang="en-US" sz="1400" dirty="0" smtClean="0"/>
              <a:t>16. The installer now asks what the git pull command should do. The default option is recommended unless you specifically need to change its behavior. Click Next to continue with the installation.</a:t>
            </a:r>
            <a:endParaRPr lang="en-US" sz="1400" dirty="0"/>
          </a:p>
        </p:txBody>
      </p:sp>
      <p:pic>
        <p:nvPicPr>
          <p:cNvPr id="40966" name="Picture 6" descr="Choose what the git pull command does in git."/>
          <p:cNvPicPr>
            <a:picLocks noChangeAspect="1" noChangeArrowheads="1"/>
          </p:cNvPicPr>
          <p:nvPr/>
        </p:nvPicPr>
        <p:blipFill>
          <a:blip r:embed="rId4"/>
          <a:srcRect/>
          <a:stretch>
            <a:fillRect/>
          </a:stretch>
        </p:blipFill>
        <p:spPr bwMode="auto">
          <a:xfrm>
            <a:off x="7389091" y="3522992"/>
            <a:ext cx="4621653" cy="2443699"/>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2472" y="131818"/>
            <a:ext cx="6188363" cy="738664"/>
          </a:xfrm>
          <a:prstGeom prst="rect">
            <a:avLst/>
          </a:prstGeom>
        </p:spPr>
        <p:txBody>
          <a:bodyPr wrap="square">
            <a:spAutoFit/>
          </a:bodyPr>
          <a:lstStyle/>
          <a:p>
            <a:pPr algn="just"/>
            <a:r>
              <a:rPr lang="en-US" sz="1400" dirty="0" smtClean="0"/>
              <a:t>17. Next you should choose which credential helper to use. Git uses credential helpers to fetch or save credentials. Leave the default option as it is the most stable one, and click </a:t>
            </a:r>
            <a:r>
              <a:rPr lang="en-US" sz="1400" b="1" dirty="0" smtClean="0"/>
              <a:t>Next</a:t>
            </a:r>
            <a:r>
              <a:rPr lang="en-US" sz="1400" dirty="0" smtClean="0"/>
              <a:t>.</a:t>
            </a:r>
            <a:endParaRPr lang="en-US" sz="1400" dirty="0"/>
          </a:p>
        </p:txBody>
      </p:sp>
      <p:pic>
        <p:nvPicPr>
          <p:cNvPr id="39938" name="Picture 2" descr="Choose a git credential helper."/>
          <p:cNvPicPr>
            <a:picLocks noChangeAspect="1" noChangeArrowheads="1"/>
          </p:cNvPicPr>
          <p:nvPr/>
        </p:nvPicPr>
        <p:blipFill>
          <a:blip r:embed="rId2"/>
          <a:srcRect/>
          <a:stretch>
            <a:fillRect/>
          </a:stretch>
        </p:blipFill>
        <p:spPr bwMode="auto">
          <a:xfrm>
            <a:off x="6474971" y="705139"/>
            <a:ext cx="5059804" cy="2675371"/>
          </a:xfrm>
          <a:prstGeom prst="rect">
            <a:avLst/>
          </a:prstGeom>
          <a:noFill/>
        </p:spPr>
      </p:pic>
      <p:sp>
        <p:nvSpPr>
          <p:cNvPr id="4" name="Rectangle 3"/>
          <p:cNvSpPr/>
          <p:nvPr/>
        </p:nvSpPr>
        <p:spPr>
          <a:xfrm>
            <a:off x="1671783" y="3179910"/>
            <a:ext cx="6096000" cy="1231106"/>
          </a:xfrm>
          <a:prstGeom prst="rect">
            <a:avLst/>
          </a:prstGeom>
        </p:spPr>
        <p:txBody>
          <a:bodyPr>
            <a:spAutoFit/>
          </a:bodyPr>
          <a:lstStyle/>
          <a:p>
            <a:pPr algn="just"/>
            <a:r>
              <a:rPr lang="en-US" sz="1400" b="1" dirty="0" smtClean="0"/>
              <a:t>Additional Customization Options</a:t>
            </a:r>
          </a:p>
          <a:p>
            <a:pPr algn="just"/>
            <a:r>
              <a:rPr lang="en-US" sz="1400" dirty="0" smtClean="0"/>
              <a:t>18. The default options are recommended, however this step allows you to decide which extra option you would like to enable. If you use symbolic links, which are like shortcuts for the command line, tick the box. Click </a:t>
            </a:r>
            <a:r>
              <a:rPr lang="en-US" sz="1400" b="1" dirty="0" smtClean="0"/>
              <a:t>Next</a:t>
            </a:r>
            <a:r>
              <a:rPr lang="en-US" dirty="0" smtClean="0"/>
              <a:t>.</a:t>
            </a:r>
            <a:endParaRPr lang="en-US" dirty="0"/>
          </a:p>
        </p:txBody>
      </p:sp>
      <p:pic>
        <p:nvPicPr>
          <p:cNvPr id="39940" name="Picture 4" descr="Choose extra options during git installation."/>
          <p:cNvPicPr>
            <a:picLocks noChangeAspect="1" noChangeArrowheads="1"/>
          </p:cNvPicPr>
          <p:nvPr/>
        </p:nvPicPr>
        <p:blipFill>
          <a:blip r:embed="rId3"/>
          <a:srcRect/>
          <a:stretch>
            <a:fillRect/>
          </a:stretch>
        </p:blipFill>
        <p:spPr bwMode="auto">
          <a:xfrm>
            <a:off x="6585528" y="4173393"/>
            <a:ext cx="4856882" cy="2568077"/>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4073" y="131956"/>
            <a:ext cx="6096000" cy="1169551"/>
          </a:xfrm>
          <a:prstGeom prst="rect">
            <a:avLst/>
          </a:prstGeom>
        </p:spPr>
        <p:txBody>
          <a:bodyPr>
            <a:spAutoFit/>
          </a:bodyPr>
          <a:lstStyle/>
          <a:p>
            <a:pPr algn="just"/>
            <a:r>
              <a:rPr lang="en-US" sz="1400" dirty="0" smtClean="0"/>
              <a:t>19. Depending on the version of Git you’re installing, it may offer to install experimental features. At the time this article was written, the options to include support for pseudo controls and a built-in file system monitor were offered. Unless you are feeling adventurous, leave them unchecked and click </a:t>
            </a:r>
            <a:r>
              <a:rPr lang="en-US" sz="1400" b="1" dirty="0" smtClean="0"/>
              <a:t>Install</a:t>
            </a:r>
            <a:r>
              <a:rPr lang="en-US" sz="1400" dirty="0" smtClean="0"/>
              <a:t>.</a:t>
            </a:r>
            <a:endParaRPr lang="en-US" sz="1400" dirty="0"/>
          </a:p>
        </p:txBody>
      </p:sp>
      <p:pic>
        <p:nvPicPr>
          <p:cNvPr id="38914" name="Picture 2" descr="Configure experimental git features."/>
          <p:cNvPicPr>
            <a:picLocks noChangeAspect="1" noChangeArrowheads="1"/>
          </p:cNvPicPr>
          <p:nvPr/>
        </p:nvPicPr>
        <p:blipFill>
          <a:blip r:embed="rId2"/>
          <a:srcRect/>
          <a:stretch>
            <a:fillRect/>
          </a:stretch>
        </p:blipFill>
        <p:spPr bwMode="auto">
          <a:xfrm>
            <a:off x="6952839" y="1074594"/>
            <a:ext cx="5063669" cy="2677415"/>
          </a:xfrm>
          <a:prstGeom prst="rect">
            <a:avLst/>
          </a:prstGeom>
          <a:noFill/>
        </p:spPr>
      </p:pic>
      <p:sp>
        <p:nvSpPr>
          <p:cNvPr id="4" name="Rectangle 3"/>
          <p:cNvSpPr/>
          <p:nvPr/>
        </p:nvSpPr>
        <p:spPr>
          <a:xfrm>
            <a:off x="1708727" y="3503183"/>
            <a:ext cx="6096000" cy="738664"/>
          </a:xfrm>
          <a:prstGeom prst="rect">
            <a:avLst/>
          </a:prstGeom>
        </p:spPr>
        <p:txBody>
          <a:bodyPr>
            <a:spAutoFit/>
          </a:bodyPr>
          <a:lstStyle/>
          <a:p>
            <a:pPr algn="just"/>
            <a:r>
              <a:rPr lang="en-US" sz="1400" b="1" dirty="0" smtClean="0"/>
              <a:t>Complete Git Installation Process</a:t>
            </a:r>
          </a:p>
          <a:p>
            <a:pPr algn="just"/>
            <a:r>
              <a:rPr lang="en-US" sz="1400" dirty="0" smtClean="0"/>
              <a:t>20. Once the installation is complete, tick the boxes to view the Release Notes or Launch Git Bash, then click </a:t>
            </a:r>
            <a:r>
              <a:rPr lang="en-US" sz="1400" b="1" dirty="0" smtClean="0"/>
              <a:t>Finish</a:t>
            </a:r>
            <a:r>
              <a:rPr lang="en-US" sz="1400" dirty="0" smtClean="0"/>
              <a:t>.</a:t>
            </a:r>
          </a:p>
        </p:txBody>
      </p:sp>
      <p:pic>
        <p:nvPicPr>
          <p:cNvPr id="38916" name="Picture 4" descr="Git installation on Windows is done"/>
          <p:cNvPicPr>
            <a:picLocks noChangeAspect="1" noChangeArrowheads="1"/>
          </p:cNvPicPr>
          <p:nvPr/>
        </p:nvPicPr>
        <p:blipFill>
          <a:blip r:embed="rId3"/>
          <a:srcRect/>
          <a:stretch>
            <a:fillRect/>
          </a:stretch>
        </p:blipFill>
        <p:spPr bwMode="auto">
          <a:xfrm>
            <a:off x="6982256" y="4051445"/>
            <a:ext cx="5052726" cy="2663391"/>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4218" y="122720"/>
            <a:ext cx="9845964" cy="954107"/>
          </a:xfrm>
          <a:prstGeom prst="rect">
            <a:avLst/>
          </a:prstGeom>
        </p:spPr>
        <p:txBody>
          <a:bodyPr wrap="square">
            <a:spAutoFit/>
          </a:bodyPr>
          <a:lstStyle/>
          <a:p>
            <a:pPr algn="just"/>
            <a:r>
              <a:rPr lang="en-US" sz="1400" b="1" dirty="0" smtClean="0"/>
              <a:t>How to Launch Git in Windows</a:t>
            </a:r>
          </a:p>
          <a:p>
            <a:pPr algn="just"/>
            <a:r>
              <a:rPr lang="en-US" sz="1400" dirty="0" smtClean="0"/>
              <a:t>Git has two modes of use – a </a:t>
            </a:r>
            <a:r>
              <a:rPr lang="en-US" sz="1400" b="1" dirty="0" smtClean="0">
                <a:solidFill>
                  <a:srgbClr val="FF0000"/>
                </a:solidFill>
              </a:rPr>
              <a:t>bash scripting shell</a:t>
            </a:r>
            <a:r>
              <a:rPr lang="en-US" sz="1400" dirty="0" smtClean="0"/>
              <a:t> (or command line) and a </a:t>
            </a:r>
            <a:r>
              <a:rPr lang="en-US" sz="1400" b="1" dirty="0" smtClean="0">
                <a:solidFill>
                  <a:srgbClr val="FF0000"/>
                </a:solidFill>
              </a:rPr>
              <a:t>graphical user interface</a:t>
            </a:r>
            <a:r>
              <a:rPr lang="en-US" sz="1400" dirty="0" smtClean="0"/>
              <a:t> (GUI).</a:t>
            </a:r>
          </a:p>
          <a:p>
            <a:pPr algn="just"/>
            <a:r>
              <a:rPr lang="en-US" sz="1400" b="1" dirty="0" smtClean="0"/>
              <a:t>Launch Git Bash Shell</a:t>
            </a:r>
          </a:p>
          <a:p>
            <a:pPr algn="just"/>
            <a:r>
              <a:rPr lang="en-US" sz="1400" dirty="0" smtClean="0"/>
              <a:t>To launch </a:t>
            </a:r>
            <a:r>
              <a:rPr lang="en-US" sz="1400" b="1" dirty="0" smtClean="0"/>
              <a:t>Git Bash</a:t>
            </a:r>
            <a:r>
              <a:rPr lang="en-US" sz="1400" dirty="0" smtClean="0"/>
              <a:t> open the </a:t>
            </a:r>
            <a:r>
              <a:rPr lang="en-US" sz="1400" b="1" dirty="0" smtClean="0"/>
              <a:t>Windows Start</a:t>
            </a:r>
            <a:r>
              <a:rPr lang="en-US" sz="1400" dirty="0" smtClean="0"/>
              <a:t> menu, type </a:t>
            </a:r>
            <a:r>
              <a:rPr lang="en-US" sz="1400" b="1" i="1" dirty="0" smtClean="0"/>
              <a:t>git bash</a:t>
            </a:r>
            <a:r>
              <a:rPr lang="en-US" sz="1400" dirty="0" smtClean="0"/>
              <a:t> and press </a:t>
            </a:r>
            <a:r>
              <a:rPr lang="en-US" sz="1400" b="1" dirty="0" smtClean="0"/>
              <a:t>Enter</a:t>
            </a:r>
            <a:r>
              <a:rPr lang="en-US" sz="1400" dirty="0" smtClean="0"/>
              <a:t> (or click the application icon).</a:t>
            </a:r>
            <a:endParaRPr lang="en-US" sz="1400" dirty="0"/>
          </a:p>
        </p:txBody>
      </p:sp>
      <p:pic>
        <p:nvPicPr>
          <p:cNvPr id="37890" name="Picture 2" descr="how to start Git bash from Windows"/>
          <p:cNvPicPr>
            <a:picLocks noChangeAspect="1" noChangeArrowheads="1"/>
          </p:cNvPicPr>
          <p:nvPr/>
        </p:nvPicPr>
        <p:blipFill>
          <a:blip r:embed="rId2"/>
          <a:srcRect/>
          <a:stretch>
            <a:fillRect/>
          </a:stretch>
        </p:blipFill>
        <p:spPr bwMode="auto">
          <a:xfrm>
            <a:off x="7906327" y="1136074"/>
            <a:ext cx="4015796" cy="2897848"/>
          </a:xfrm>
          <a:prstGeom prst="rect">
            <a:avLst/>
          </a:prstGeom>
          <a:noFill/>
        </p:spPr>
      </p:pic>
      <p:sp>
        <p:nvSpPr>
          <p:cNvPr id="4" name="Rectangle 3"/>
          <p:cNvSpPr/>
          <p:nvPr/>
        </p:nvSpPr>
        <p:spPr>
          <a:xfrm>
            <a:off x="2124363" y="3900366"/>
            <a:ext cx="9799781" cy="523220"/>
          </a:xfrm>
          <a:prstGeom prst="rect">
            <a:avLst/>
          </a:prstGeom>
        </p:spPr>
        <p:txBody>
          <a:bodyPr wrap="square">
            <a:spAutoFit/>
          </a:bodyPr>
          <a:lstStyle/>
          <a:p>
            <a:pPr algn="just"/>
            <a:r>
              <a:rPr lang="en-US" sz="1400" b="1" dirty="0" smtClean="0"/>
              <a:t>Launch Git GUI</a:t>
            </a:r>
          </a:p>
          <a:p>
            <a:pPr algn="just"/>
            <a:r>
              <a:rPr lang="en-US" sz="1400" dirty="0" smtClean="0"/>
              <a:t>To launch </a:t>
            </a:r>
            <a:r>
              <a:rPr lang="en-US" sz="1400" b="1" dirty="0" smtClean="0"/>
              <a:t>Git GUI</a:t>
            </a:r>
            <a:r>
              <a:rPr lang="en-US" sz="1400" dirty="0" smtClean="0"/>
              <a:t> open the </a:t>
            </a:r>
            <a:r>
              <a:rPr lang="en-US" sz="1400" b="1" dirty="0" smtClean="0"/>
              <a:t>Windows Start</a:t>
            </a:r>
            <a:r>
              <a:rPr lang="en-US" sz="1400" dirty="0" smtClean="0"/>
              <a:t> menu, type </a:t>
            </a:r>
            <a:r>
              <a:rPr lang="en-US" sz="1400" b="1" i="1" dirty="0" smtClean="0"/>
              <a:t>git </a:t>
            </a:r>
            <a:r>
              <a:rPr lang="en-US" sz="1400" b="1" i="1" dirty="0" err="1" smtClean="0"/>
              <a:t>gui</a:t>
            </a:r>
            <a:r>
              <a:rPr lang="en-US" sz="1400" dirty="0" smtClean="0"/>
              <a:t> and press </a:t>
            </a:r>
            <a:r>
              <a:rPr lang="en-US" sz="1400" b="1" dirty="0" smtClean="0"/>
              <a:t>Enter</a:t>
            </a:r>
            <a:r>
              <a:rPr lang="en-US" sz="1400" dirty="0" smtClean="0"/>
              <a:t> (or click the application icon).</a:t>
            </a:r>
          </a:p>
        </p:txBody>
      </p:sp>
      <p:pic>
        <p:nvPicPr>
          <p:cNvPr id="37892" name="Picture 4" descr="initial Git GUI screen"/>
          <p:cNvPicPr>
            <a:picLocks noChangeAspect="1" noChangeArrowheads="1"/>
          </p:cNvPicPr>
          <p:nvPr/>
        </p:nvPicPr>
        <p:blipFill>
          <a:blip r:embed="rId3"/>
          <a:srcRect/>
          <a:stretch>
            <a:fillRect/>
          </a:stretch>
        </p:blipFill>
        <p:spPr bwMode="auto">
          <a:xfrm>
            <a:off x="8017163" y="4530582"/>
            <a:ext cx="3896302" cy="1833273"/>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5817" y="141238"/>
            <a:ext cx="9781309" cy="1323439"/>
          </a:xfrm>
          <a:prstGeom prst="rect">
            <a:avLst/>
          </a:prstGeom>
        </p:spPr>
        <p:txBody>
          <a:bodyPr wrap="square">
            <a:spAutoFit/>
          </a:bodyPr>
          <a:lstStyle/>
          <a:p>
            <a:pPr algn="just"/>
            <a:r>
              <a:rPr lang="en-US" sz="1200" b="1" dirty="0" smtClean="0"/>
              <a:t>Create a Test Directory</a:t>
            </a:r>
          </a:p>
          <a:p>
            <a:pPr lvl="2" algn="just">
              <a:buFont typeface="Century Gothic" pitchFamily="34" charset="0"/>
              <a:buChar char="☻"/>
            </a:pPr>
            <a:r>
              <a:rPr lang="en-US" sz="1200" dirty="0" smtClean="0"/>
              <a:t>Open a Windows </a:t>
            </a:r>
            <a:r>
              <a:rPr lang="en-US" sz="1200" dirty="0" err="1" smtClean="0"/>
              <a:t>PowerShell</a:t>
            </a:r>
            <a:r>
              <a:rPr lang="en-US" sz="1200" dirty="0" smtClean="0"/>
              <a:t> interface by pressing Windows Key + x, and then </a:t>
            </a:r>
            <a:r>
              <a:rPr lang="en-US" sz="1200" dirty="0" err="1" smtClean="0"/>
              <a:t>i</a:t>
            </a:r>
            <a:r>
              <a:rPr lang="en-US" sz="1200" dirty="0" smtClean="0"/>
              <a:t> once the menu appears.</a:t>
            </a:r>
          </a:p>
          <a:p>
            <a:pPr lvl="2" algn="just">
              <a:buFont typeface="Century Gothic" pitchFamily="34" charset="0"/>
              <a:buChar char="☻"/>
            </a:pPr>
            <a:r>
              <a:rPr lang="en-US" sz="1200" dirty="0" smtClean="0"/>
              <a:t>Create a new test directory (folder) by entering the following:</a:t>
            </a:r>
          </a:p>
          <a:p>
            <a:pPr algn="just"/>
            <a:r>
              <a:rPr lang="en-US" sz="1200" dirty="0" smtClean="0"/>
              <a:t>	</a:t>
            </a:r>
          </a:p>
          <a:p>
            <a:pPr algn="just"/>
            <a:r>
              <a:rPr lang="en-US" sz="1200" dirty="0" smtClean="0">
                <a:solidFill>
                  <a:srgbClr val="FF0000"/>
                </a:solidFill>
              </a:rPr>
              <a:t>			mkdir git_test</a:t>
            </a:r>
          </a:p>
          <a:p>
            <a:pPr algn="just"/>
            <a:endParaRPr lang="en-US" sz="800" dirty="0" smtClean="0"/>
          </a:p>
          <a:p>
            <a:pPr algn="just"/>
            <a:r>
              <a:rPr lang="en-US" sz="1200" dirty="0" smtClean="0"/>
              <a:t>	An example of the </a:t>
            </a:r>
            <a:r>
              <a:rPr lang="en-US" sz="1200" dirty="0" err="1" smtClean="0"/>
              <a:t>PowerShell</a:t>
            </a:r>
            <a:r>
              <a:rPr lang="en-US" sz="1200" dirty="0" smtClean="0"/>
              <a:t> output.</a:t>
            </a:r>
            <a:endParaRPr lang="en-US" sz="1200" dirty="0"/>
          </a:p>
        </p:txBody>
      </p:sp>
      <p:pic>
        <p:nvPicPr>
          <p:cNvPr id="36867" name="Picture 3" descr="Example of creating a test directory in Windows PowerShell."/>
          <p:cNvPicPr>
            <a:picLocks noChangeAspect="1" noChangeArrowheads="1"/>
          </p:cNvPicPr>
          <p:nvPr/>
        </p:nvPicPr>
        <p:blipFill>
          <a:blip r:embed="rId2"/>
          <a:srcRect/>
          <a:stretch>
            <a:fillRect/>
          </a:stretch>
        </p:blipFill>
        <p:spPr bwMode="auto">
          <a:xfrm>
            <a:off x="3166630" y="1519094"/>
            <a:ext cx="7620000" cy="2667000"/>
          </a:xfrm>
          <a:prstGeom prst="rect">
            <a:avLst/>
          </a:prstGeom>
          <a:noFill/>
        </p:spPr>
      </p:pic>
      <p:sp>
        <p:nvSpPr>
          <p:cNvPr id="5" name="Rectangle 4"/>
          <p:cNvSpPr/>
          <p:nvPr/>
        </p:nvSpPr>
        <p:spPr>
          <a:xfrm>
            <a:off x="3047999" y="4343600"/>
            <a:ext cx="6096000" cy="646331"/>
          </a:xfrm>
          <a:prstGeom prst="rect">
            <a:avLst/>
          </a:prstGeom>
        </p:spPr>
        <p:txBody>
          <a:bodyPr>
            <a:spAutoFit/>
          </a:bodyPr>
          <a:lstStyle/>
          <a:p>
            <a:pPr>
              <a:buFont typeface="Century Gothic" pitchFamily="34" charset="0"/>
              <a:buChar char="☻"/>
            </a:pPr>
            <a:r>
              <a:rPr lang="en-US" sz="1400" dirty="0" smtClean="0"/>
              <a:t>Change your location to the newly created directory:</a:t>
            </a:r>
            <a:endParaRPr lang="en-US" sz="800" dirty="0" smtClean="0"/>
          </a:p>
          <a:p>
            <a:endParaRPr lang="en-US" sz="800" dirty="0" smtClean="0"/>
          </a:p>
          <a:p>
            <a:r>
              <a:rPr lang="en-US" sz="1400" dirty="0" smtClean="0"/>
              <a:t>	</a:t>
            </a:r>
            <a:r>
              <a:rPr lang="en-US" sz="1400" dirty="0" smtClean="0">
                <a:solidFill>
                  <a:srgbClr val="FF0000"/>
                </a:solidFill>
              </a:rPr>
              <a:t>cd git_test</a:t>
            </a:r>
            <a:endParaRPr lang="en-US" sz="1400" dirty="0">
              <a:solidFill>
                <a:srgbClr val="FF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2"/>
          <a:srcRect/>
          <a:stretch>
            <a:fillRect/>
          </a:stretch>
        </p:blipFill>
        <p:spPr bwMode="auto">
          <a:xfrm>
            <a:off x="3611418" y="1207655"/>
            <a:ext cx="4105562" cy="2052781"/>
          </a:xfrm>
          <a:prstGeom prst="ellipse">
            <a:avLst/>
          </a:prstGeom>
          <a:ln>
            <a:noFill/>
          </a:ln>
          <a:effectLst>
            <a:softEdge rad="112500"/>
          </a:effectLst>
        </p:spPr>
      </p:pic>
      <p:sp>
        <p:nvSpPr>
          <p:cNvPr id="3" name="Rectangle 2"/>
          <p:cNvSpPr/>
          <p:nvPr/>
        </p:nvSpPr>
        <p:spPr>
          <a:xfrm>
            <a:off x="1625599" y="741326"/>
            <a:ext cx="9162473" cy="400110"/>
          </a:xfrm>
          <a:prstGeom prst="rect">
            <a:avLst/>
          </a:prstGeom>
        </p:spPr>
        <p:txBody>
          <a:bodyPr wrap="square">
            <a:spAutoFit/>
          </a:bodyPr>
          <a:lstStyle/>
          <a:p>
            <a:r>
              <a:rPr lang="en-US" sz="2000" dirty="0" smtClean="0"/>
              <a:t>Steps For installing and configuring Git on </a:t>
            </a:r>
            <a:r>
              <a:rPr lang="en-US" sz="2000" dirty="0" err="1" smtClean="0"/>
              <a:t>Ubuntu</a:t>
            </a:r>
            <a:r>
              <a:rPr lang="en-US" sz="2000" dirty="0" smtClean="0"/>
              <a:t> 18.04 or </a:t>
            </a:r>
            <a:r>
              <a:rPr lang="en-US" sz="2000" dirty="0" err="1" smtClean="0"/>
              <a:t>Ubuntu</a:t>
            </a:r>
            <a:r>
              <a:rPr lang="en-US" sz="2000" dirty="0" smtClean="0"/>
              <a:t> 20.04.</a:t>
            </a:r>
            <a:endParaRPr lang="en-US" sz="2000" dirty="0"/>
          </a:p>
        </p:txBody>
      </p:sp>
      <p:sp>
        <p:nvSpPr>
          <p:cNvPr id="5" name="Rectangle 4"/>
          <p:cNvSpPr/>
          <p:nvPr/>
        </p:nvSpPr>
        <p:spPr>
          <a:xfrm>
            <a:off x="1800224" y="3135690"/>
            <a:ext cx="10201276" cy="3539430"/>
          </a:xfrm>
          <a:prstGeom prst="rect">
            <a:avLst/>
          </a:prstGeom>
        </p:spPr>
        <p:txBody>
          <a:bodyPr wrap="square">
            <a:spAutoFit/>
          </a:bodyPr>
          <a:lstStyle/>
          <a:p>
            <a:pPr algn="just"/>
            <a:r>
              <a:rPr lang="en-US" sz="1400" b="1" dirty="0" smtClean="0"/>
              <a:t>Install Git with Apt on </a:t>
            </a:r>
            <a:r>
              <a:rPr lang="en-US" sz="1400" b="1" dirty="0" err="1" smtClean="0"/>
              <a:t>Ubuntu</a:t>
            </a:r>
            <a:endParaRPr lang="en-US" sz="1400" b="1" dirty="0" smtClean="0"/>
          </a:p>
          <a:p>
            <a:pPr algn="just">
              <a:buFont typeface="Century Gothic" pitchFamily="34" charset="0"/>
              <a:buChar char="☻"/>
            </a:pPr>
            <a:r>
              <a:rPr lang="en-US" sz="1400" dirty="0" smtClean="0"/>
              <a:t> 	Using the apt package management tool is the easiest way to install Git. However, the version in the default 	repositories may not be the latest release from the developer. If you want to install the latest release, skip down 	to install from source.</a:t>
            </a:r>
          </a:p>
          <a:p>
            <a:pPr algn="just"/>
            <a:endParaRPr lang="en-US" sz="1400" dirty="0" smtClean="0"/>
          </a:p>
          <a:p>
            <a:pPr algn="just"/>
            <a:r>
              <a:rPr lang="en-US" sz="1400" dirty="0" smtClean="0"/>
              <a:t>1. To update the packages, launch a terminal window, and enter:</a:t>
            </a:r>
          </a:p>
          <a:p>
            <a:pPr algn="just"/>
            <a:endParaRPr lang="en-US" sz="1400" dirty="0" smtClean="0"/>
          </a:p>
          <a:p>
            <a:pPr algn="just"/>
            <a:r>
              <a:rPr lang="en-US" sz="1400" dirty="0" smtClean="0"/>
              <a:t>	</a:t>
            </a:r>
            <a:r>
              <a:rPr lang="en-US" sz="1400" dirty="0" smtClean="0">
                <a:solidFill>
                  <a:srgbClr val="FF0000"/>
                </a:solidFill>
              </a:rPr>
              <a:t>sudo apt-get update</a:t>
            </a:r>
          </a:p>
          <a:p>
            <a:pPr algn="just"/>
            <a:endParaRPr lang="en-US" sz="1400" dirty="0" smtClean="0"/>
          </a:p>
          <a:p>
            <a:pPr algn="just"/>
            <a:r>
              <a:rPr lang="en-US" sz="1400" dirty="0" smtClean="0"/>
              <a:t>This helps to ensure you’re working with the latest software versions.</a:t>
            </a:r>
          </a:p>
          <a:p>
            <a:pPr algn="just"/>
            <a:endParaRPr lang="en-US" sz="1400" dirty="0" smtClean="0"/>
          </a:p>
          <a:p>
            <a:pPr algn="just"/>
            <a:r>
              <a:rPr lang="en-US" sz="1400" dirty="0" smtClean="0"/>
              <a:t>2. To install from the default repositories, enter the following:</a:t>
            </a:r>
          </a:p>
          <a:p>
            <a:pPr algn="just"/>
            <a:endParaRPr lang="en-US" sz="1400" dirty="0" smtClean="0">
              <a:solidFill>
                <a:srgbClr val="FF0000"/>
              </a:solidFill>
            </a:endParaRPr>
          </a:p>
          <a:p>
            <a:pPr algn="just"/>
            <a:r>
              <a:rPr lang="en-US" sz="1400" dirty="0" smtClean="0">
                <a:solidFill>
                  <a:srgbClr val="FF0000"/>
                </a:solidFill>
              </a:rPr>
              <a:t>	sudo apt-get install git</a:t>
            </a:r>
          </a:p>
          <a:p>
            <a:pPr algn="just"/>
            <a:endParaRPr lang="en-US" sz="1400" dirty="0" smtClean="0">
              <a:solidFill>
                <a:srgbClr val="FF0000"/>
              </a:solidFill>
            </a:endParaRPr>
          </a:p>
          <a:p>
            <a:pPr algn="just"/>
            <a:r>
              <a:rPr lang="en-US" sz="1400" dirty="0" smtClean="0"/>
              <a:t>Allow the process to complete.</a:t>
            </a:r>
            <a:endParaRPr lang="en-US" sz="14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6436" y="242700"/>
            <a:ext cx="6096000" cy="984885"/>
          </a:xfrm>
          <a:prstGeom prst="rect">
            <a:avLst/>
          </a:prstGeom>
        </p:spPr>
        <p:txBody>
          <a:bodyPr>
            <a:spAutoFit/>
          </a:bodyPr>
          <a:lstStyle/>
          <a:p>
            <a:r>
              <a:rPr lang="en-US" sz="1400" dirty="0" smtClean="0"/>
              <a:t>3. Verify the installation and version by entering:</a:t>
            </a:r>
          </a:p>
          <a:p>
            <a:endParaRPr lang="en-US" sz="800" dirty="0" smtClean="0"/>
          </a:p>
          <a:p>
            <a:r>
              <a:rPr lang="en-US" sz="1400" dirty="0" smtClean="0"/>
              <a:t>	</a:t>
            </a:r>
            <a:r>
              <a:rPr lang="en-US" sz="1400" dirty="0" smtClean="0">
                <a:solidFill>
                  <a:srgbClr val="FF0000"/>
                </a:solidFill>
              </a:rPr>
              <a:t>git --version</a:t>
            </a:r>
          </a:p>
          <a:p>
            <a:endParaRPr lang="en-US" sz="800" dirty="0" smtClean="0"/>
          </a:p>
          <a:p>
            <a:r>
              <a:rPr lang="en-US" sz="1400" dirty="0" smtClean="0"/>
              <a:t>The output should appear as seen below:</a:t>
            </a:r>
            <a:endParaRPr lang="en-US" sz="1400" dirty="0"/>
          </a:p>
        </p:txBody>
      </p:sp>
      <p:pic>
        <p:nvPicPr>
          <p:cNvPr id="34818" name="Picture 2" descr="verifying that git was installed successfully on ubuntu"/>
          <p:cNvPicPr>
            <a:picLocks noChangeAspect="1" noChangeArrowheads="1"/>
          </p:cNvPicPr>
          <p:nvPr/>
        </p:nvPicPr>
        <p:blipFill>
          <a:blip r:embed="rId2"/>
          <a:srcRect/>
          <a:stretch>
            <a:fillRect/>
          </a:stretch>
        </p:blipFill>
        <p:spPr bwMode="auto">
          <a:xfrm>
            <a:off x="2732520" y="1488931"/>
            <a:ext cx="7038975" cy="4638676"/>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6" y="803561"/>
            <a:ext cx="10353957" cy="3539430"/>
          </a:xfrm>
          <a:prstGeom prst="rect">
            <a:avLst/>
          </a:prstGeom>
        </p:spPr>
        <p:txBody>
          <a:bodyPr wrap="square">
            <a:spAutoFit/>
          </a:bodyPr>
          <a:lstStyle/>
          <a:p>
            <a:pPr algn="just"/>
            <a:r>
              <a:rPr lang="en-US" sz="1400" b="1" dirty="0" smtClean="0"/>
              <a:t>Install Git From Source Code</a:t>
            </a:r>
          </a:p>
          <a:p>
            <a:pPr algn="just"/>
            <a:endParaRPr lang="en-US" sz="1400" b="1" dirty="0" smtClean="0"/>
          </a:p>
          <a:p>
            <a:pPr algn="just"/>
            <a:r>
              <a:rPr lang="en-US" sz="1400" dirty="0" smtClean="0"/>
              <a:t>To use the latest version of Git on </a:t>
            </a:r>
            <a:r>
              <a:rPr lang="en-US" sz="1400" dirty="0" err="1" smtClean="0"/>
              <a:t>Ubuntu</a:t>
            </a:r>
            <a:r>
              <a:rPr lang="en-US" sz="1400" dirty="0" smtClean="0"/>
              <a:t>, download and install from the original source code.</a:t>
            </a:r>
          </a:p>
          <a:p>
            <a:pPr algn="just"/>
            <a:endParaRPr lang="en-US" sz="800" dirty="0" smtClean="0"/>
          </a:p>
          <a:p>
            <a:pPr algn="just"/>
            <a:r>
              <a:rPr lang="en-US" sz="1400" dirty="0" smtClean="0"/>
              <a:t>	1. Start by installing the following packages:</a:t>
            </a:r>
          </a:p>
          <a:p>
            <a:pPr algn="just"/>
            <a:endParaRPr lang="en-US" sz="800" dirty="0" smtClean="0"/>
          </a:p>
          <a:p>
            <a:pPr algn="just"/>
            <a:r>
              <a:rPr lang="en-US" sz="1400" dirty="0" smtClean="0"/>
              <a:t>		</a:t>
            </a:r>
            <a:r>
              <a:rPr lang="en-US" sz="1400" dirty="0" smtClean="0">
                <a:solidFill>
                  <a:srgbClr val="FF0000"/>
                </a:solidFill>
              </a:rPr>
              <a:t>sudo apt install make </a:t>
            </a:r>
            <a:r>
              <a:rPr lang="en-US" sz="1400" dirty="0" err="1" smtClean="0">
                <a:solidFill>
                  <a:srgbClr val="FF0000"/>
                </a:solidFill>
              </a:rPr>
              <a:t>libssl</a:t>
            </a:r>
            <a:r>
              <a:rPr lang="en-US" sz="1400" dirty="0" smtClean="0">
                <a:solidFill>
                  <a:srgbClr val="FF0000"/>
                </a:solidFill>
              </a:rPr>
              <a:t>-dev </a:t>
            </a:r>
            <a:r>
              <a:rPr lang="en-US" sz="1400" dirty="0" err="1" smtClean="0">
                <a:solidFill>
                  <a:srgbClr val="FF0000"/>
                </a:solidFill>
              </a:rPr>
              <a:t>libghc</a:t>
            </a:r>
            <a:r>
              <a:rPr lang="en-US" sz="1400" dirty="0" smtClean="0">
                <a:solidFill>
                  <a:srgbClr val="FF0000"/>
                </a:solidFill>
              </a:rPr>
              <a:t>-</a:t>
            </a:r>
            <a:r>
              <a:rPr lang="en-US" sz="1400" dirty="0" err="1" smtClean="0">
                <a:solidFill>
                  <a:srgbClr val="FF0000"/>
                </a:solidFill>
              </a:rPr>
              <a:t>zlib</a:t>
            </a:r>
            <a:r>
              <a:rPr lang="en-US" sz="1400" dirty="0" smtClean="0">
                <a:solidFill>
                  <a:srgbClr val="FF0000"/>
                </a:solidFill>
              </a:rPr>
              <a:t>-dev libcurl4-gnutls-dev libexpat1-dev </a:t>
            </a:r>
            <a:r>
              <a:rPr lang="en-US" sz="1400" dirty="0" err="1" smtClean="0">
                <a:solidFill>
                  <a:srgbClr val="FF0000"/>
                </a:solidFill>
              </a:rPr>
              <a:t>gettext</a:t>
            </a:r>
            <a:r>
              <a:rPr lang="en-US" sz="1400" dirty="0" smtClean="0">
                <a:solidFill>
                  <a:srgbClr val="FF0000"/>
                </a:solidFill>
              </a:rPr>
              <a:t> unzip</a:t>
            </a:r>
          </a:p>
          <a:p>
            <a:pPr algn="just"/>
            <a:endParaRPr lang="en-US" sz="800" dirty="0" smtClean="0"/>
          </a:p>
          <a:p>
            <a:pPr algn="just"/>
            <a:r>
              <a:rPr lang="en-US" sz="1400" dirty="0" smtClean="0"/>
              <a:t>	Allow the process to complete.</a:t>
            </a:r>
          </a:p>
          <a:p>
            <a:pPr algn="just"/>
            <a:endParaRPr lang="en-US" sz="800" dirty="0" smtClean="0"/>
          </a:p>
          <a:p>
            <a:pPr algn="just"/>
            <a:r>
              <a:rPr lang="en-US" sz="1400" dirty="0" smtClean="0"/>
              <a:t>	2. Open a browser window and navigate to the following address:</a:t>
            </a:r>
          </a:p>
          <a:p>
            <a:pPr algn="just"/>
            <a:endParaRPr lang="en-US" sz="800" dirty="0" smtClean="0"/>
          </a:p>
          <a:p>
            <a:pPr algn="just"/>
            <a:r>
              <a:rPr lang="en-US" sz="1400" dirty="0" smtClean="0"/>
              <a:t>		</a:t>
            </a:r>
            <a:r>
              <a:rPr lang="en-US" sz="1400" dirty="0" smtClean="0">
                <a:solidFill>
                  <a:srgbClr val="FF0000"/>
                </a:solidFill>
                <a:hlinkClick r:id="rId2"/>
              </a:rPr>
              <a:t>https://github.com/git/git</a:t>
            </a:r>
            <a:endParaRPr lang="en-US" sz="800" dirty="0" smtClean="0">
              <a:solidFill>
                <a:srgbClr val="FF0000"/>
              </a:solidFill>
            </a:endParaRPr>
          </a:p>
          <a:p>
            <a:pPr algn="just"/>
            <a:endParaRPr lang="en-US" sz="800" dirty="0" smtClean="0">
              <a:solidFill>
                <a:srgbClr val="FF0000"/>
              </a:solidFill>
            </a:endParaRPr>
          </a:p>
          <a:p>
            <a:pPr algn="just"/>
            <a:r>
              <a:rPr lang="en-US" sz="1400" dirty="0" smtClean="0"/>
              <a:t>	3. You can select the version of Git you download by changing the branch to a specific version. Select the 		Master Branch.</a:t>
            </a:r>
          </a:p>
          <a:p>
            <a:pPr algn="just"/>
            <a:endParaRPr lang="en-US" sz="800" dirty="0" smtClean="0"/>
          </a:p>
          <a:p>
            <a:pPr algn="just"/>
            <a:r>
              <a:rPr lang="en-US" sz="1400" dirty="0" smtClean="0"/>
              <a:t>Also, at the top, you see a link labeled releases to browse the different release versions. It is recommended that you avoid versions labeled with “</a:t>
            </a:r>
            <a:r>
              <a:rPr lang="en-US" sz="1400" dirty="0" err="1" smtClean="0"/>
              <a:t>rc</a:t>
            </a:r>
            <a:r>
              <a:rPr lang="en-US" sz="1400" dirty="0" smtClean="0"/>
              <a:t>.” This stands for release candidate, and may not be completely stable.</a:t>
            </a:r>
            <a:endParaRPr lang="en-US" sz="1400" dirty="0"/>
          </a:p>
        </p:txBody>
      </p:sp>
      <p:sp>
        <p:nvSpPr>
          <p:cNvPr id="5" name="Rectangle 4"/>
          <p:cNvSpPr/>
          <p:nvPr/>
        </p:nvSpPr>
        <p:spPr>
          <a:xfrm>
            <a:off x="9995685" y="4472771"/>
            <a:ext cx="2097049" cy="369332"/>
          </a:xfrm>
          <a:prstGeom prst="rect">
            <a:avLst/>
          </a:prstGeom>
        </p:spPr>
        <p:txBody>
          <a:bodyPr wrap="none">
            <a:spAutoFit/>
          </a:bodyPr>
          <a:lstStyle/>
          <a:p>
            <a:r>
              <a:rPr lang="en-US" dirty="0" smtClean="0"/>
              <a:t>To see Page </a:t>
            </a:r>
            <a:r>
              <a:rPr lang="en-US" dirty="0" smtClean="0">
                <a:solidFill>
                  <a:srgbClr val="FF0000"/>
                </a:solidFill>
                <a:hlinkClick r:id="rId3" action="ppaction://hlinksldjump"/>
              </a:rPr>
              <a:t>next</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eenshot of the master download of git with releases"/>
          <p:cNvPicPr>
            <a:picLocks noChangeAspect="1" noChangeArrowheads="1"/>
          </p:cNvPicPr>
          <p:nvPr/>
        </p:nvPicPr>
        <p:blipFill>
          <a:blip r:embed="rId2"/>
          <a:srcRect/>
          <a:stretch>
            <a:fillRect/>
          </a:stretch>
        </p:blipFill>
        <p:spPr bwMode="auto">
          <a:xfrm>
            <a:off x="1680234" y="138540"/>
            <a:ext cx="8941583" cy="6599536"/>
          </a:xfrm>
          <a:prstGeom prst="rect">
            <a:avLst/>
          </a:prstGeom>
          <a:noFill/>
        </p:spPr>
      </p:pic>
      <p:sp>
        <p:nvSpPr>
          <p:cNvPr id="7" name="Rectangle 6"/>
          <p:cNvSpPr/>
          <p:nvPr/>
        </p:nvSpPr>
        <p:spPr>
          <a:xfrm>
            <a:off x="10993212" y="5839752"/>
            <a:ext cx="763351" cy="369332"/>
          </a:xfrm>
          <a:prstGeom prst="rect">
            <a:avLst/>
          </a:prstGeom>
        </p:spPr>
        <p:txBody>
          <a:bodyPr wrap="none">
            <a:spAutoFit/>
          </a:bodyPr>
          <a:lstStyle/>
          <a:p>
            <a:r>
              <a:rPr lang="en-US" dirty="0" smtClean="0">
                <a:solidFill>
                  <a:srgbClr val="FF0000"/>
                </a:solidFill>
                <a:hlinkClick r:id="rId3" action="ppaction://hlinksldjump"/>
              </a:rPr>
              <a:t>back</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9345" y="131771"/>
            <a:ext cx="9882910" cy="307777"/>
          </a:xfrm>
          <a:prstGeom prst="rect">
            <a:avLst/>
          </a:prstGeom>
        </p:spPr>
        <p:txBody>
          <a:bodyPr wrap="square">
            <a:spAutoFit/>
          </a:bodyPr>
          <a:lstStyle/>
          <a:p>
            <a:pPr algn="just"/>
            <a:r>
              <a:rPr lang="en-US" sz="1400" dirty="0" smtClean="0"/>
              <a:t>4. Click the green Clone or download button on the right-hand side. Copy the URL by clicking on the file icon.</a:t>
            </a:r>
            <a:endParaRPr lang="en-US" sz="1400" dirty="0"/>
          </a:p>
        </p:txBody>
      </p:sp>
      <p:pic>
        <p:nvPicPr>
          <p:cNvPr id="32770" name="Picture 2" descr="clone button highlighted in git download"/>
          <p:cNvPicPr>
            <a:picLocks noChangeAspect="1" noChangeArrowheads="1"/>
          </p:cNvPicPr>
          <p:nvPr/>
        </p:nvPicPr>
        <p:blipFill>
          <a:blip r:embed="rId2"/>
          <a:srcRect/>
          <a:stretch>
            <a:fillRect/>
          </a:stretch>
        </p:blipFill>
        <p:spPr bwMode="auto">
          <a:xfrm>
            <a:off x="2473902" y="493857"/>
            <a:ext cx="7629525" cy="584835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4" name="Rectangle 3"/>
          <p:cNvSpPr/>
          <p:nvPr/>
        </p:nvSpPr>
        <p:spPr>
          <a:xfrm>
            <a:off x="2753676" y="0"/>
            <a:ext cx="4374916" cy="338554"/>
          </a:xfrm>
          <a:prstGeom prst="rect">
            <a:avLst/>
          </a:prstGeom>
        </p:spPr>
        <p:txBody>
          <a:bodyPr wrap="none">
            <a:spAutoFit/>
          </a:bodyPr>
          <a:lstStyle/>
          <a:p>
            <a:r>
              <a:rPr lang="en-US" sz="1600" b="1" i="1" dirty="0" smtClean="0">
                <a:solidFill>
                  <a:srgbClr val="FF0000"/>
                </a:solidFill>
              </a:rPr>
              <a:t>Create an Account on </a:t>
            </a:r>
            <a:r>
              <a:rPr lang="en-US" sz="1600" b="1" i="1" dirty="0" err="1" smtClean="0">
                <a:solidFill>
                  <a:srgbClr val="FF0000"/>
                </a:solidFill>
              </a:rPr>
              <a:t>GitHub</a:t>
            </a:r>
            <a:r>
              <a:rPr lang="en-US" sz="1600" b="1" i="1" dirty="0" smtClean="0">
                <a:solidFill>
                  <a:srgbClr val="FF0000"/>
                </a:solidFill>
              </a:rPr>
              <a:t>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3454" y="215359"/>
            <a:ext cx="8986982" cy="1661993"/>
          </a:xfrm>
          <a:prstGeom prst="rect">
            <a:avLst/>
          </a:prstGeom>
        </p:spPr>
        <p:txBody>
          <a:bodyPr wrap="square">
            <a:spAutoFit/>
          </a:bodyPr>
          <a:lstStyle/>
          <a:p>
            <a:pPr algn="just"/>
            <a:r>
              <a:rPr lang="en-US" sz="1400" dirty="0" smtClean="0"/>
              <a:t>5. Switch back to your command prompt and enter the following:</a:t>
            </a:r>
          </a:p>
          <a:p>
            <a:pPr algn="just"/>
            <a:endParaRPr lang="en-US" sz="800" dirty="0" smtClean="0"/>
          </a:p>
          <a:p>
            <a:pPr algn="just"/>
            <a:r>
              <a:rPr lang="en-US" sz="1400" dirty="0" smtClean="0"/>
              <a:t>	</a:t>
            </a:r>
            <a:r>
              <a:rPr lang="en-US" sz="1400" dirty="0" smtClean="0">
                <a:solidFill>
                  <a:srgbClr val="FF0000"/>
                </a:solidFill>
              </a:rPr>
              <a:t>cd /</a:t>
            </a:r>
            <a:r>
              <a:rPr lang="en-US" sz="1400" dirty="0" err="1" smtClean="0">
                <a:solidFill>
                  <a:srgbClr val="FF0000"/>
                </a:solidFill>
              </a:rPr>
              <a:t>tmp</a:t>
            </a:r>
            <a:endParaRPr lang="en-US" sz="1400" dirty="0" smtClean="0">
              <a:solidFill>
                <a:srgbClr val="FF0000"/>
              </a:solidFill>
            </a:endParaRPr>
          </a:p>
          <a:p>
            <a:pPr algn="just"/>
            <a:endParaRPr lang="en-US" sz="800" dirty="0" smtClean="0"/>
          </a:p>
          <a:p>
            <a:pPr algn="just"/>
            <a:r>
              <a:rPr lang="en-US" sz="1400" dirty="0" smtClean="0"/>
              <a:t>6. You are now working in the temp directory. Type in the following command:</a:t>
            </a:r>
          </a:p>
          <a:p>
            <a:pPr algn="just"/>
            <a:endParaRPr lang="en-US" sz="800" dirty="0" smtClean="0"/>
          </a:p>
          <a:p>
            <a:pPr algn="just"/>
            <a:r>
              <a:rPr lang="en-US" sz="1400" dirty="0" smtClean="0">
                <a:solidFill>
                  <a:srgbClr val="FF0000"/>
                </a:solidFill>
              </a:rPr>
              <a:t>	sudo wget https://github.com/git/git/archive/master.zip -O git.zip</a:t>
            </a:r>
          </a:p>
          <a:p>
            <a:pPr algn="just"/>
            <a:endParaRPr lang="en-US" sz="800" dirty="0" smtClean="0"/>
          </a:p>
          <a:p>
            <a:pPr algn="just"/>
            <a:r>
              <a:rPr lang="en-US" sz="1400" dirty="0" smtClean="0"/>
              <a:t>This downloads the Git file, and renames it git.zip.</a:t>
            </a:r>
            <a:endParaRPr lang="en-US" sz="1400" dirty="0"/>
          </a:p>
        </p:txBody>
      </p:sp>
      <p:pic>
        <p:nvPicPr>
          <p:cNvPr id="31746" name="Picture 2" descr="https://phoenixnap.com/kb/wp-content/uploads/2021/04/git.zip.png"/>
          <p:cNvPicPr>
            <a:picLocks noChangeAspect="1" noChangeArrowheads="1"/>
          </p:cNvPicPr>
          <p:nvPr/>
        </p:nvPicPr>
        <p:blipFill>
          <a:blip r:embed="rId2"/>
          <a:srcRect/>
          <a:stretch>
            <a:fillRect/>
          </a:stretch>
        </p:blipFill>
        <p:spPr bwMode="auto">
          <a:xfrm>
            <a:off x="2436957" y="1950749"/>
            <a:ext cx="7000875" cy="4648201"/>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3309" y="122720"/>
            <a:ext cx="10067636" cy="646331"/>
          </a:xfrm>
          <a:prstGeom prst="rect">
            <a:avLst/>
          </a:prstGeom>
        </p:spPr>
        <p:txBody>
          <a:bodyPr wrap="square">
            <a:spAutoFit/>
          </a:bodyPr>
          <a:lstStyle/>
          <a:p>
            <a:pPr algn="just"/>
            <a:r>
              <a:rPr lang="en-US" sz="1400" b="1" dirty="0" smtClean="0">
                <a:solidFill>
                  <a:srgbClr val="FF0000"/>
                </a:solidFill>
              </a:rPr>
              <a:t>NOTE:</a:t>
            </a:r>
            <a:r>
              <a:rPr lang="en-US" sz="1400" dirty="0" smtClean="0"/>
              <a:t> If you found a package under the releases page, you can substitute the link to that version. For example:</a:t>
            </a:r>
          </a:p>
          <a:p>
            <a:pPr algn="just"/>
            <a:endParaRPr lang="en-US" sz="800" dirty="0" smtClean="0"/>
          </a:p>
          <a:p>
            <a:pPr algn="just"/>
            <a:r>
              <a:rPr lang="en-US" sz="1400" dirty="0" smtClean="0"/>
              <a:t>	</a:t>
            </a:r>
            <a:r>
              <a:rPr lang="en-US" sz="1400" dirty="0" smtClean="0">
                <a:solidFill>
                  <a:srgbClr val="FF0000"/>
                </a:solidFill>
              </a:rPr>
              <a:t>sudo wget https://github.com/git/git/archive/v2.20.1.zip -O git.zip</a:t>
            </a:r>
            <a:endParaRPr lang="en-US" sz="1400" dirty="0">
              <a:solidFill>
                <a:srgbClr val="FF0000"/>
              </a:solidFill>
            </a:endParaRPr>
          </a:p>
        </p:txBody>
      </p:sp>
      <p:sp>
        <p:nvSpPr>
          <p:cNvPr id="3" name="Rectangle 2"/>
          <p:cNvSpPr/>
          <p:nvPr/>
        </p:nvSpPr>
        <p:spPr>
          <a:xfrm>
            <a:off x="1699490" y="852484"/>
            <a:ext cx="10132291" cy="1323439"/>
          </a:xfrm>
          <a:prstGeom prst="rect">
            <a:avLst/>
          </a:prstGeom>
        </p:spPr>
        <p:txBody>
          <a:bodyPr wrap="square">
            <a:spAutoFit/>
          </a:bodyPr>
          <a:lstStyle/>
          <a:p>
            <a:pPr algn="just"/>
            <a:r>
              <a:rPr lang="en-US" sz="1400" dirty="0" smtClean="0"/>
              <a:t>7. Next, extract the zip files by entering the command:</a:t>
            </a:r>
          </a:p>
          <a:p>
            <a:pPr algn="just"/>
            <a:endParaRPr lang="en-US" sz="800" dirty="0" smtClean="0"/>
          </a:p>
          <a:p>
            <a:pPr algn="just"/>
            <a:r>
              <a:rPr lang="en-US" sz="1400" dirty="0" smtClean="0"/>
              <a:t>	</a:t>
            </a:r>
            <a:r>
              <a:rPr lang="en-US" sz="1400" dirty="0" smtClean="0">
                <a:solidFill>
                  <a:srgbClr val="FF0000"/>
                </a:solidFill>
              </a:rPr>
              <a:t>unzip git.zip</a:t>
            </a:r>
          </a:p>
          <a:p>
            <a:pPr algn="just"/>
            <a:endParaRPr lang="en-US" sz="800" dirty="0" smtClean="0"/>
          </a:p>
          <a:p>
            <a:pPr algn="just"/>
            <a:r>
              <a:rPr lang="en-US" sz="1400" dirty="0" smtClean="0"/>
              <a:t>8. Allow the process to finish. Then, move to the new directory:</a:t>
            </a:r>
          </a:p>
          <a:p>
            <a:pPr algn="just"/>
            <a:endParaRPr lang="en-US" sz="800" dirty="0" smtClean="0"/>
          </a:p>
          <a:p>
            <a:pPr algn="just"/>
            <a:r>
              <a:rPr lang="en-US" sz="1400" dirty="0" smtClean="0"/>
              <a:t>	</a:t>
            </a:r>
            <a:r>
              <a:rPr lang="en-US" sz="1400" dirty="0" smtClean="0">
                <a:solidFill>
                  <a:srgbClr val="FF0000"/>
                </a:solidFill>
              </a:rPr>
              <a:t>cd git-*</a:t>
            </a:r>
            <a:endParaRPr lang="en-US" sz="1400" dirty="0">
              <a:solidFill>
                <a:srgbClr val="FF0000"/>
              </a:solidFill>
            </a:endParaRPr>
          </a:p>
        </p:txBody>
      </p:sp>
      <p:pic>
        <p:nvPicPr>
          <p:cNvPr id="30722" name="Picture 2" descr="moving to the big-master directory"/>
          <p:cNvPicPr>
            <a:picLocks noChangeAspect="1" noChangeArrowheads="1"/>
          </p:cNvPicPr>
          <p:nvPr/>
        </p:nvPicPr>
        <p:blipFill>
          <a:blip r:embed="rId2"/>
          <a:srcRect/>
          <a:stretch>
            <a:fillRect/>
          </a:stretch>
        </p:blipFill>
        <p:spPr bwMode="auto">
          <a:xfrm>
            <a:off x="2270702" y="2237220"/>
            <a:ext cx="6991350" cy="923925"/>
          </a:xfrm>
          <a:prstGeom prst="rect">
            <a:avLst/>
          </a:prstGeom>
          <a:noFill/>
        </p:spPr>
      </p:pic>
      <p:sp>
        <p:nvSpPr>
          <p:cNvPr id="5" name="Rectangle 4"/>
          <p:cNvSpPr/>
          <p:nvPr/>
        </p:nvSpPr>
        <p:spPr>
          <a:xfrm>
            <a:off x="1644067" y="3235834"/>
            <a:ext cx="8663710" cy="3323987"/>
          </a:xfrm>
          <a:prstGeom prst="rect">
            <a:avLst/>
          </a:prstGeom>
        </p:spPr>
        <p:txBody>
          <a:bodyPr wrap="square">
            <a:spAutoFit/>
          </a:bodyPr>
          <a:lstStyle/>
          <a:p>
            <a:pPr algn="just"/>
            <a:r>
              <a:rPr lang="en-US" sz="1400" dirty="0" smtClean="0"/>
              <a:t>9. Then, compile the package with the following command:</a:t>
            </a:r>
          </a:p>
          <a:p>
            <a:pPr algn="just"/>
            <a:endParaRPr lang="en-US" sz="1400" dirty="0" smtClean="0"/>
          </a:p>
          <a:p>
            <a:pPr algn="just"/>
            <a:r>
              <a:rPr lang="en-US" sz="1400" dirty="0" smtClean="0"/>
              <a:t>	make prefix=/</a:t>
            </a:r>
            <a:r>
              <a:rPr lang="en-US" sz="1400" dirty="0" err="1" smtClean="0"/>
              <a:t>usr</a:t>
            </a:r>
            <a:r>
              <a:rPr lang="en-US" sz="1400" dirty="0" smtClean="0"/>
              <a:t>/local/</a:t>
            </a:r>
          </a:p>
          <a:p>
            <a:pPr algn="just"/>
            <a:endParaRPr lang="en-US" sz="1400" dirty="0" smtClean="0"/>
          </a:p>
          <a:p>
            <a:pPr algn="just"/>
            <a:r>
              <a:rPr lang="en-US" sz="1400" dirty="0" smtClean="0"/>
              <a:t>10. And once the process is finished, install the software with:</a:t>
            </a:r>
          </a:p>
          <a:p>
            <a:pPr algn="just"/>
            <a:endParaRPr lang="en-US" sz="1400" dirty="0" smtClean="0"/>
          </a:p>
          <a:p>
            <a:pPr algn="just"/>
            <a:r>
              <a:rPr lang="en-US" sz="1400" dirty="0" smtClean="0"/>
              <a:t>	sudo make prefix=/</a:t>
            </a:r>
            <a:r>
              <a:rPr lang="en-US" sz="1400" dirty="0" err="1" smtClean="0"/>
              <a:t>usr</a:t>
            </a:r>
            <a:r>
              <a:rPr lang="en-US" sz="1400" dirty="0" smtClean="0"/>
              <a:t>/local install</a:t>
            </a:r>
          </a:p>
          <a:p>
            <a:pPr algn="just"/>
            <a:endParaRPr lang="en-US" sz="1400" dirty="0" smtClean="0"/>
          </a:p>
          <a:p>
            <a:pPr algn="just"/>
            <a:r>
              <a:rPr lang="en-US" sz="1400" dirty="0" smtClean="0"/>
              <a:t>11. Verify Git installation by entering:</a:t>
            </a:r>
          </a:p>
          <a:p>
            <a:pPr algn="just"/>
            <a:endParaRPr lang="en-US" sz="1400" dirty="0" smtClean="0"/>
          </a:p>
          <a:p>
            <a:pPr algn="just"/>
            <a:r>
              <a:rPr lang="en-US" sz="1400" dirty="0" smtClean="0"/>
              <a:t>	git --version</a:t>
            </a:r>
          </a:p>
          <a:p>
            <a:pPr algn="just"/>
            <a:endParaRPr lang="en-US" sz="1400" dirty="0" smtClean="0"/>
          </a:p>
          <a:p>
            <a:pPr algn="just"/>
            <a:r>
              <a:rPr lang="en-US" sz="1400" dirty="0" smtClean="0"/>
              <a:t>The output should appear as:</a:t>
            </a:r>
          </a:p>
          <a:p>
            <a:pPr algn="just"/>
            <a:endParaRPr lang="en-US" sz="1400" dirty="0" smtClean="0"/>
          </a:p>
          <a:p>
            <a:pPr algn="just"/>
            <a:r>
              <a:rPr lang="en-US" sz="1400" dirty="0" smtClean="0"/>
              <a:t>	Git version 2.18.0</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9418" y="206398"/>
            <a:ext cx="10418618" cy="3016210"/>
          </a:xfrm>
          <a:prstGeom prst="rect">
            <a:avLst/>
          </a:prstGeom>
        </p:spPr>
        <p:txBody>
          <a:bodyPr wrap="square">
            <a:spAutoFit/>
          </a:bodyPr>
          <a:lstStyle/>
          <a:p>
            <a:pPr algn="just"/>
            <a:r>
              <a:rPr lang="en-US" sz="1600" dirty="0" smtClean="0">
                <a:solidFill>
                  <a:srgbClr val="FF0000"/>
                </a:solidFill>
              </a:rPr>
              <a:t>Configuring Git</a:t>
            </a:r>
          </a:p>
          <a:p>
            <a:pPr algn="just"/>
            <a:endParaRPr lang="en-US" sz="800" dirty="0" smtClean="0"/>
          </a:p>
          <a:p>
            <a:pPr algn="just"/>
            <a:r>
              <a:rPr lang="en-US" sz="1400" dirty="0" smtClean="0"/>
              <a:t>Git contains a basic configuration file that holds your information. Setting your username and email address is essential.</a:t>
            </a:r>
          </a:p>
          <a:p>
            <a:pPr algn="just"/>
            <a:endParaRPr lang="en-US" sz="800" dirty="0" smtClean="0"/>
          </a:p>
          <a:p>
            <a:pPr algn="just"/>
            <a:r>
              <a:rPr lang="en-US" sz="1400" dirty="0" smtClean="0"/>
              <a:t>1. In a terminal window, enter the following and replace your_name with your name, and email@address.com with your email address.:</a:t>
            </a:r>
          </a:p>
          <a:p>
            <a:pPr algn="just"/>
            <a:endParaRPr lang="en-US" sz="800" dirty="0" smtClean="0"/>
          </a:p>
          <a:p>
            <a:pPr algn="just"/>
            <a:r>
              <a:rPr lang="en-US" sz="1400" dirty="0" smtClean="0"/>
              <a:t>	</a:t>
            </a:r>
            <a:r>
              <a:rPr lang="en-US" sz="1400" dirty="0" smtClean="0">
                <a:solidFill>
                  <a:srgbClr val="FF0000"/>
                </a:solidFill>
              </a:rPr>
              <a:t>git config --global user.name "your_name"</a:t>
            </a:r>
          </a:p>
          <a:p>
            <a:pPr algn="just"/>
            <a:endParaRPr lang="en-US" sz="800" dirty="0" smtClean="0">
              <a:solidFill>
                <a:srgbClr val="FF0000"/>
              </a:solidFill>
            </a:endParaRPr>
          </a:p>
          <a:p>
            <a:pPr algn="just"/>
            <a:r>
              <a:rPr lang="en-US" sz="1400" dirty="0" smtClean="0">
                <a:solidFill>
                  <a:srgbClr val="FF0000"/>
                </a:solidFill>
              </a:rPr>
              <a:t>	git config --global user.email "email@address.com"</a:t>
            </a:r>
          </a:p>
          <a:p>
            <a:pPr algn="just"/>
            <a:endParaRPr lang="en-US" sz="800" dirty="0" smtClean="0"/>
          </a:p>
          <a:p>
            <a:pPr algn="just"/>
            <a:r>
              <a:rPr lang="en-US" sz="1400" dirty="0" smtClean="0"/>
              <a:t>2. Verify configuration changes with the command:</a:t>
            </a:r>
          </a:p>
          <a:p>
            <a:pPr algn="just"/>
            <a:endParaRPr lang="en-US" sz="800" dirty="0" smtClean="0"/>
          </a:p>
          <a:p>
            <a:pPr algn="just"/>
            <a:r>
              <a:rPr lang="en-US" sz="1400" dirty="0" smtClean="0"/>
              <a:t>	</a:t>
            </a:r>
            <a:r>
              <a:rPr lang="en-US" sz="1400" dirty="0" smtClean="0">
                <a:solidFill>
                  <a:srgbClr val="FF0000"/>
                </a:solidFill>
              </a:rPr>
              <a:t>git config --list</a:t>
            </a:r>
          </a:p>
          <a:p>
            <a:pPr algn="just"/>
            <a:endParaRPr lang="en-US" sz="800" dirty="0" smtClean="0"/>
          </a:p>
          <a:p>
            <a:pPr algn="just"/>
            <a:r>
              <a:rPr lang="en-US" sz="1400" dirty="0" smtClean="0"/>
              <a:t>The system should display the name and email address you just entered.</a:t>
            </a:r>
            <a:endParaRPr lang="en-US" sz="1400" dirty="0"/>
          </a:p>
        </p:txBody>
      </p:sp>
      <p:pic>
        <p:nvPicPr>
          <p:cNvPr id="6146" name="Picture 2" descr="confirmation of email during git setup on ubuntu"/>
          <p:cNvPicPr>
            <a:picLocks noChangeAspect="1" noChangeArrowheads="1"/>
          </p:cNvPicPr>
          <p:nvPr/>
        </p:nvPicPr>
        <p:blipFill>
          <a:blip r:embed="rId2"/>
          <a:srcRect/>
          <a:stretch>
            <a:fillRect/>
          </a:stretch>
        </p:blipFill>
        <p:spPr bwMode="auto">
          <a:xfrm>
            <a:off x="2095212" y="3140368"/>
            <a:ext cx="7038975" cy="19050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1433" y="805934"/>
            <a:ext cx="3703258" cy="646331"/>
          </a:xfrm>
          <a:prstGeom prst="rect">
            <a:avLst/>
          </a:prstGeom>
        </p:spPr>
        <p:txBody>
          <a:bodyPr wrap="none">
            <a:spAutoFit/>
          </a:bodyPr>
          <a:lstStyle/>
          <a:p>
            <a:r>
              <a:rPr lang="en-US" dirty="0" smtClean="0">
                <a:solidFill>
                  <a:srgbClr val="FF0000"/>
                </a:solidFill>
              </a:rPr>
              <a:t>Steps For Install Git on </a:t>
            </a:r>
            <a:r>
              <a:rPr lang="en-US" dirty="0" err="1" smtClean="0">
                <a:solidFill>
                  <a:srgbClr val="FF0000"/>
                </a:solidFill>
              </a:rPr>
              <a:t>macOS</a:t>
            </a:r>
            <a:r>
              <a:rPr lang="en-US" dirty="0" smtClean="0">
                <a:solidFill>
                  <a:srgbClr val="FF0000"/>
                </a:solidFill>
              </a:rPr>
              <a:t> X</a:t>
            </a:r>
          </a:p>
          <a:p>
            <a:endParaRPr lang="en-US" dirty="0"/>
          </a:p>
        </p:txBody>
      </p:sp>
      <p:sp>
        <p:nvSpPr>
          <p:cNvPr id="3" name="Rectangle 2"/>
          <p:cNvSpPr/>
          <p:nvPr/>
        </p:nvSpPr>
        <p:spPr>
          <a:xfrm>
            <a:off x="1773382" y="1435249"/>
            <a:ext cx="10039928" cy="3877985"/>
          </a:xfrm>
          <a:prstGeom prst="rect">
            <a:avLst/>
          </a:prstGeom>
        </p:spPr>
        <p:txBody>
          <a:bodyPr wrap="square">
            <a:spAutoFit/>
          </a:bodyPr>
          <a:lstStyle/>
          <a:p>
            <a:pPr algn="just"/>
            <a:r>
              <a:rPr lang="en-US" sz="1400" dirty="0" err="1" smtClean="0"/>
              <a:t>macOS</a:t>
            </a:r>
            <a:r>
              <a:rPr lang="en-US" sz="1400" dirty="0" smtClean="0"/>
              <a:t> </a:t>
            </a:r>
            <a:r>
              <a:rPr lang="en-US" sz="1400" dirty="0" err="1" smtClean="0"/>
              <a:t>Xcode</a:t>
            </a:r>
            <a:r>
              <a:rPr lang="en-US" sz="1400" dirty="0" smtClean="0"/>
              <a:t> comes with built-in Git and </a:t>
            </a:r>
            <a:r>
              <a:rPr lang="en-US" sz="1400" dirty="0" err="1" smtClean="0"/>
              <a:t>GitHub</a:t>
            </a:r>
            <a:r>
              <a:rPr lang="en-US" sz="1400" dirty="0" smtClean="0"/>
              <a:t> features; and if you are not an </a:t>
            </a:r>
            <a:r>
              <a:rPr lang="en-US" sz="1400" dirty="0" err="1" smtClean="0"/>
              <a:t>Xcode</a:t>
            </a:r>
            <a:r>
              <a:rPr lang="en-US" sz="1400" dirty="0" smtClean="0"/>
              <a:t> user, you can install Git with Homebrew, </a:t>
            </a:r>
            <a:r>
              <a:rPr lang="en-US" sz="1400" dirty="0" err="1" smtClean="0"/>
              <a:t>MacPort</a:t>
            </a:r>
            <a:r>
              <a:rPr lang="en-US" sz="1400" dirty="0" smtClean="0"/>
              <a:t>, or a binary installer.  </a:t>
            </a:r>
          </a:p>
          <a:p>
            <a:pPr algn="just"/>
            <a:endParaRPr lang="en-US" sz="800" dirty="0" smtClean="0"/>
          </a:p>
          <a:p>
            <a:pPr algn="just"/>
            <a:r>
              <a:rPr lang="en-US" sz="1400" dirty="0" smtClean="0">
                <a:solidFill>
                  <a:srgbClr val="FF0000"/>
                </a:solidFill>
              </a:rPr>
              <a:t>Install Git with Homebrew</a:t>
            </a:r>
          </a:p>
          <a:p>
            <a:pPr algn="just"/>
            <a:endParaRPr lang="en-US" sz="800" dirty="0" smtClean="0">
              <a:solidFill>
                <a:srgbClr val="FF0000"/>
              </a:solidFill>
            </a:endParaRPr>
          </a:p>
          <a:p>
            <a:pPr algn="just">
              <a:buFont typeface="Century Gothic" pitchFamily="34" charset="0"/>
              <a:buChar char="☻"/>
            </a:pPr>
            <a:r>
              <a:rPr lang="en-US" sz="1400" dirty="0" smtClean="0"/>
              <a:t> Homebrew is a package manager for </a:t>
            </a:r>
            <a:r>
              <a:rPr lang="en-US" sz="1400" dirty="0" err="1" smtClean="0"/>
              <a:t>macOS</a:t>
            </a:r>
            <a:r>
              <a:rPr lang="en-US" sz="1400" dirty="0" smtClean="0"/>
              <a:t>. You can install, modify, and uninstall applications using a simple command in the terminal. </a:t>
            </a:r>
          </a:p>
          <a:p>
            <a:pPr algn="just">
              <a:buFont typeface="Century Gothic" pitchFamily="34" charset="0"/>
              <a:buChar char="☻"/>
            </a:pPr>
            <a:r>
              <a:rPr lang="en-US" sz="1400" dirty="0" smtClean="0"/>
              <a:t> First, you need to install Homebrew, then type the command into the terminal. </a:t>
            </a:r>
          </a:p>
          <a:p>
            <a:pPr algn="just"/>
            <a:endParaRPr lang="en-US" sz="800" dirty="0" smtClean="0"/>
          </a:p>
          <a:p>
            <a:pPr algn="just"/>
            <a:r>
              <a:rPr lang="en-US" sz="1400" dirty="0" smtClean="0"/>
              <a:t>	</a:t>
            </a:r>
            <a:r>
              <a:rPr lang="en-US" sz="1400" dirty="0" smtClean="0">
                <a:solidFill>
                  <a:srgbClr val="FF0000"/>
                </a:solidFill>
              </a:rPr>
              <a:t>brew install git</a:t>
            </a:r>
          </a:p>
          <a:p>
            <a:pPr algn="just"/>
            <a:endParaRPr lang="en-US" sz="800" dirty="0" smtClean="0"/>
          </a:p>
          <a:p>
            <a:pPr algn="just"/>
            <a:r>
              <a:rPr lang="en-US" sz="1400" dirty="0" smtClean="0"/>
              <a:t>To Install git-</a:t>
            </a:r>
            <a:r>
              <a:rPr lang="en-US" sz="1400" dirty="0" err="1" smtClean="0"/>
              <a:t>gui</a:t>
            </a:r>
            <a:r>
              <a:rPr lang="en-US" sz="1400" dirty="0" smtClean="0"/>
              <a:t> and </a:t>
            </a:r>
            <a:r>
              <a:rPr lang="en-US" sz="1400" dirty="0" err="1" smtClean="0"/>
              <a:t>gitk</a:t>
            </a:r>
            <a:r>
              <a:rPr lang="en-US" sz="1400" dirty="0" smtClean="0"/>
              <a:t> for a user-friendly experience and browsing interactive commit history, type in the command below. </a:t>
            </a:r>
          </a:p>
          <a:p>
            <a:pPr algn="just"/>
            <a:endParaRPr lang="en-US" sz="800" dirty="0" smtClean="0"/>
          </a:p>
          <a:p>
            <a:pPr algn="just"/>
            <a:r>
              <a:rPr lang="en-US" sz="1400" dirty="0" smtClean="0"/>
              <a:t>	</a:t>
            </a:r>
            <a:r>
              <a:rPr lang="en-US" sz="1400" dirty="0" smtClean="0">
                <a:solidFill>
                  <a:srgbClr val="FF0000"/>
                </a:solidFill>
              </a:rPr>
              <a:t>brew install git-</a:t>
            </a:r>
            <a:r>
              <a:rPr lang="en-US" sz="1400" dirty="0" err="1" smtClean="0">
                <a:solidFill>
                  <a:srgbClr val="FF0000"/>
                </a:solidFill>
              </a:rPr>
              <a:t>gui</a:t>
            </a:r>
            <a:endParaRPr lang="en-US" sz="1400" dirty="0" smtClean="0">
              <a:solidFill>
                <a:srgbClr val="FF0000"/>
              </a:solidFill>
            </a:endParaRPr>
          </a:p>
          <a:p>
            <a:pPr algn="just"/>
            <a:endParaRPr lang="en-US" sz="800" dirty="0" smtClean="0"/>
          </a:p>
          <a:p>
            <a:pPr algn="just"/>
            <a:r>
              <a:rPr lang="en-US" sz="1400" dirty="0" smtClean="0">
                <a:solidFill>
                  <a:srgbClr val="FF0000"/>
                </a:solidFill>
              </a:rPr>
              <a:t>Install Git with </a:t>
            </a:r>
            <a:r>
              <a:rPr lang="en-US" sz="1400" dirty="0" err="1" smtClean="0">
                <a:solidFill>
                  <a:srgbClr val="FF0000"/>
                </a:solidFill>
              </a:rPr>
              <a:t>MacPort</a:t>
            </a:r>
            <a:endParaRPr lang="en-US" sz="1400" dirty="0" smtClean="0">
              <a:solidFill>
                <a:srgbClr val="FF0000"/>
              </a:solidFill>
            </a:endParaRPr>
          </a:p>
          <a:p>
            <a:pPr algn="just"/>
            <a:endParaRPr lang="en-US" sz="800" dirty="0" smtClean="0"/>
          </a:p>
          <a:p>
            <a:pPr algn="just"/>
            <a:r>
              <a:rPr lang="en-US" sz="1400" dirty="0" err="1" smtClean="0"/>
              <a:t>MacPorts</a:t>
            </a:r>
            <a:r>
              <a:rPr lang="en-US" sz="1400" dirty="0" smtClean="0"/>
              <a:t>, a software manager for </a:t>
            </a:r>
            <a:r>
              <a:rPr lang="en-US" sz="1400" dirty="0" err="1" smtClean="0"/>
              <a:t>macOS</a:t>
            </a:r>
            <a:r>
              <a:rPr lang="en-US" sz="1400" dirty="0" smtClean="0"/>
              <a:t> systems, is similar to Homebrew. If you have </a:t>
            </a:r>
            <a:r>
              <a:rPr lang="en-US" sz="1400" dirty="0" err="1" smtClean="0"/>
              <a:t>MacPorts</a:t>
            </a:r>
            <a:r>
              <a:rPr lang="en-US" sz="1400" dirty="0" smtClean="0"/>
              <a:t> installed, then:</a:t>
            </a:r>
          </a:p>
          <a:p>
            <a:pPr algn="just"/>
            <a:endParaRPr lang="en-US" sz="800" dirty="0" smtClean="0"/>
          </a:p>
          <a:p>
            <a:pPr algn="just"/>
            <a:r>
              <a:rPr lang="en-US" sz="1400" dirty="0" smtClean="0">
                <a:solidFill>
                  <a:srgbClr val="FF0000"/>
                </a:solidFill>
              </a:rPr>
              <a:t>	</a:t>
            </a:r>
            <a:r>
              <a:rPr lang="en-US" sz="1400" dirty="0" err="1" smtClean="0">
                <a:solidFill>
                  <a:srgbClr val="FF0000"/>
                </a:solidFill>
              </a:rPr>
              <a:t>sudo</a:t>
            </a:r>
            <a:r>
              <a:rPr lang="en-US" sz="1400" dirty="0" smtClean="0">
                <a:solidFill>
                  <a:srgbClr val="FF0000"/>
                </a:solidFill>
              </a:rPr>
              <a:t> port install git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0327" y="205849"/>
            <a:ext cx="10215417" cy="1292662"/>
          </a:xfrm>
          <a:prstGeom prst="rect">
            <a:avLst/>
          </a:prstGeom>
        </p:spPr>
        <p:txBody>
          <a:bodyPr wrap="square">
            <a:spAutoFit/>
          </a:bodyPr>
          <a:lstStyle/>
          <a:p>
            <a:pPr algn="just"/>
            <a:r>
              <a:rPr lang="en-US" sz="1400" dirty="0" smtClean="0">
                <a:solidFill>
                  <a:srgbClr val="FF0000"/>
                </a:solidFill>
              </a:rPr>
              <a:t>Install Git with Mac Installer </a:t>
            </a:r>
          </a:p>
          <a:p>
            <a:pPr algn="just"/>
            <a:endParaRPr lang="en-US" sz="800" dirty="0" smtClean="0"/>
          </a:p>
          <a:p>
            <a:pPr lvl="1" algn="just">
              <a:buFont typeface="Century Gothic" pitchFamily="34" charset="0"/>
              <a:buChar char="☻"/>
            </a:pPr>
            <a:r>
              <a:rPr lang="en-US" sz="1400" dirty="0" smtClean="0"/>
              <a:t> 	You can also install Git using the </a:t>
            </a:r>
            <a:r>
              <a:rPr lang="en-US" sz="1400" dirty="0" smtClean="0">
                <a:solidFill>
                  <a:srgbClr val="FF0000"/>
                </a:solidFill>
              </a:rPr>
              <a:t>installer </a:t>
            </a:r>
            <a:r>
              <a:rPr lang="en-US" sz="1400" dirty="0" smtClean="0"/>
              <a:t>by Tim Harper. Download and install the latest setup from 	</a:t>
            </a:r>
            <a:r>
              <a:rPr lang="en-US" sz="1400" dirty="0" smtClean="0">
                <a:solidFill>
                  <a:srgbClr val="FF0000"/>
                </a:solidFill>
              </a:rPr>
              <a:t>SourceForge.net</a:t>
            </a:r>
            <a:r>
              <a:rPr lang="en-US" sz="1400" dirty="0" smtClean="0"/>
              <a:t>.  </a:t>
            </a:r>
          </a:p>
          <a:p>
            <a:pPr lvl="1" algn="just">
              <a:buFont typeface="Century Gothic" pitchFamily="34" charset="0"/>
              <a:buChar char="☻"/>
            </a:pPr>
            <a:r>
              <a:rPr lang="en-US" sz="1400" dirty="0" smtClean="0"/>
              <a:t> 	By following the installation instructions and keeping everything in its default setting, you can install the Git 	package within a few minutes. </a:t>
            </a:r>
            <a:endParaRPr lang="en-US" sz="1400" dirty="0"/>
          </a:p>
        </p:txBody>
      </p:sp>
      <p:pic>
        <p:nvPicPr>
          <p:cNvPr id="4098" name="Picture 2" descr="Git Installation Screenshot"/>
          <p:cNvPicPr>
            <a:picLocks noChangeAspect="1" noChangeArrowheads="1"/>
          </p:cNvPicPr>
          <p:nvPr/>
        </p:nvPicPr>
        <p:blipFill>
          <a:blip r:embed="rId2"/>
          <a:srcRect/>
          <a:stretch>
            <a:fillRect/>
          </a:stretch>
        </p:blipFill>
        <p:spPr bwMode="auto">
          <a:xfrm>
            <a:off x="3850119" y="1416050"/>
            <a:ext cx="6568499" cy="4935348"/>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5521" y="30083"/>
            <a:ext cx="3534942" cy="369332"/>
          </a:xfrm>
          <a:prstGeom prst="rect">
            <a:avLst/>
          </a:prstGeom>
        </p:spPr>
        <p:txBody>
          <a:bodyPr wrap="none">
            <a:spAutoFit/>
          </a:bodyPr>
          <a:lstStyle/>
          <a:p>
            <a:r>
              <a:rPr lang="en-US" b="1" dirty="0" smtClean="0">
                <a:solidFill>
                  <a:srgbClr val="FF0000"/>
                </a:solidFill>
              </a:rPr>
              <a:t>How To Upload Files To </a:t>
            </a:r>
            <a:r>
              <a:rPr lang="en-US" b="1" dirty="0" err="1" smtClean="0">
                <a:solidFill>
                  <a:srgbClr val="FF0000"/>
                </a:solidFill>
              </a:rPr>
              <a:t>Github</a:t>
            </a:r>
            <a:endParaRPr lang="en-US" b="1" dirty="0">
              <a:solidFill>
                <a:srgbClr val="FF0000"/>
              </a:solidFill>
            </a:endParaRPr>
          </a:p>
        </p:txBody>
      </p:sp>
      <p:pic>
        <p:nvPicPr>
          <p:cNvPr id="3" name="how to upload  files to GitHub.mp4">
            <a:hlinkClick r:id="" action="ppaction://media"/>
          </p:cNvPr>
          <p:cNvPicPr>
            <a:picLocks noRot="1" noChangeAspect="1"/>
          </p:cNvPicPr>
          <p:nvPr>
            <a:videoFile r:link="rId1"/>
          </p:nvPr>
        </p:nvPicPr>
        <p:blipFill>
          <a:blip r:embed="rId3"/>
          <a:stretch>
            <a:fillRect/>
          </a:stretch>
        </p:blipFill>
        <p:spPr>
          <a:xfrm>
            <a:off x="1579419" y="422564"/>
            <a:ext cx="10515369" cy="628303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5521" y="30083"/>
            <a:ext cx="3485249" cy="369332"/>
          </a:xfrm>
          <a:prstGeom prst="rect">
            <a:avLst/>
          </a:prstGeom>
        </p:spPr>
        <p:txBody>
          <a:bodyPr wrap="none">
            <a:spAutoFit/>
          </a:bodyPr>
          <a:lstStyle/>
          <a:p>
            <a:r>
              <a:rPr lang="en-US" b="1" dirty="0" smtClean="0">
                <a:solidFill>
                  <a:srgbClr val="FF0000"/>
                </a:solidFill>
              </a:rPr>
              <a:t>How To Upload Files To </a:t>
            </a:r>
            <a:r>
              <a:rPr lang="en-US" b="1" dirty="0" err="1" smtClean="0">
                <a:solidFill>
                  <a:srgbClr val="FF0000"/>
                </a:solidFill>
              </a:rPr>
              <a:t>GitLab</a:t>
            </a:r>
            <a:endParaRPr lang="en-US" b="1" dirty="0">
              <a:solidFill>
                <a:srgbClr val="FF0000"/>
              </a:solidFill>
            </a:endParaRPr>
          </a:p>
        </p:txBody>
      </p:sp>
      <p:sp>
        <p:nvSpPr>
          <p:cNvPr id="6" name="Rectangle 5"/>
          <p:cNvSpPr/>
          <p:nvPr/>
        </p:nvSpPr>
        <p:spPr>
          <a:xfrm>
            <a:off x="1727199" y="401236"/>
            <a:ext cx="9430327" cy="6124754"/>
          </a:xfrm>
          <a:prstGeom prst="rect">
            <a:avLst/>
          </a:prstGeom>
        </p:spPr>
        <p:txBody>
          <a:bodyPr wrap="square">
            <a:spAutoFit/>
          </a:bodyPr>
          <a:lstStyle/>
          <a:p>
            <a:r>
              <a:rPr lang="en-US" sz="1400" dirty="0" smtClean="0"/>
              <a:t>1. </a:t>
            </a:r>
            <a:r>
              <a:rPr lang="en-US" sz="1400" dirty="0" err="1" smtClean="0"/>
              <a:t>git</a:t>
            </a:r>
            <a:r>
              <a:rPr lang="en-US" sz="1400" dirty="0" smtClean="0"/>
              <a:t> init</a:t>
            </a:r>
          </a:p>
          <a:p>
            <a:r>
              <a:rPr lang="en-US" sz="1400" dirty="0" smtClean="0"/>
              <a:t>2. </a:t>
            </a:r>
            <a:r>
              <a:rPr lang="en-US" sz="1400" dirty="0" err="1" smtClean="0"/>
              <a:t>git</a:t>
            </a:r>
            <a:r>
              <a:rPr lang="en-US" sz="1400" dirty="0" smtClean="0"/>
              <a:t> </a:t>
            </a:r>
            <a:r>
              <a:rPr lang="en-US" sz="1400" dirty="0" err="1" smtClean="0"/>
              <a:t>config</a:t>
            </a:r>
            <a:r>
              <a:rPr lang="en-US" sz="1400" dirty="0" smtClean="0"/>
              <a:t> --global </a:t>
            </a:r>
            <a:r>
              <a:rPr lang="en-US" sz="1400" dirty="0" err="1" smtClean="0"/>
              <a:t>user.email</a:t>
            </a:r>
            <a:r>
              <a:rPr lang="en-US" sz="1400" dirty="0" smtClean="0"/>
              <a:t> "rajeebsankar.bal@abit.edu.in"</a:t>
            </a:r>
          </a:p>
          <a:p>
            <a:r>
              <a:rPr lang="en-US" sz="1400" dirty="0" smtClean="0"/>
              <a:t>3. </a:t>
            </a:r>
            <a:r>
              <a:rPr lang="en-US" sz="1400" dirty="0" err="1" smtClean="0"/>
              <a:t>git</a:t>
            </a:r>
            <a:r>
              <a:rPr lang="en-US" sz="1400" dirty="0" smtClean="0"/>
              <a:t> </a:t>
            </a:r>
            <a:r>
              <a:rPr lang="en-US" sz="1400" dirty="0" err="1" smtClean="0"/>
              <a:t>config</a:t>
            </a:r>
            <a:r>
              <a:rPr lang="en-US" sz="1400" dirty="0" smtClean="0"/>
              <a:t> --global user.name "</a:t>
            </a:r>
            <a:r>
              <a:rPr lang="en-US" sz="1400" dirty="0" err="1" smtClean="0"/>
              <a:t>Rajeeb</a:t>
            </a:r>
            <a:r>
              <a:rPr lang="en-US" sz="1400" dirty="0" smtClean="0"/>
              <a:t> Bal"</a:t>
            </a:r>
          </a:p>
          <a:p>
            <a:r>
              <a:rPr lang="en-US" sz="1400" dirty="0" smtClean="0"/>
              <a:t>4. </a:t>
            </a:r>
            <a:r>
              <a:rPr lang="en-US" sz="1400" dirty="0" err="1" smtClean="0"/>
              <a:t>git</a:t>
            </a:r>
            <a:r>
              <a:rPr lang="en-US" sz="1400" dirty="0" smtClean="0"/>
              <a:t> add .</a:t>
            </a:r>
          </a:p>
          <a:p>
            <a:r>
              <a:rPr lang="en-US" sz="1400" dirty="0" smtClean="0"/>
              <a:t>5. </a:t>
            </a:r>
          </a:p>
          <a:p>
            <a:r>
              <a:rPr lang="en-US" sz="1400" dirty="0" smtClean="0"/>
              <a:t>$ </a:t>
            </a:r>
            <a:r>
              <a:rPr lang="en-US" sz="1400" dirty="0" err="1" smtClean="0"/>
              <a:t>git</a:t>
            </a:r>
            <a:r>
              <a:rPr lang="en-US" sz="1400" dirty="0" smtClean="0"/>
              <a:t> remote add origin https://gitlab.com/abit_application/test.git</a:t>
            </a:r>
          </a:p>
          <a:p>
            <a:r>
              <a:rPr lang="en-US" sz="1400" dirty="0" smtClean="0"/>
              <a:t>error: remote origin already exists.</a:t>
            </a:r>
          </a:p>
          <a:p>
            <a:r>
              <a:rPr lang="en-US" sz="1400" dirty="0" smtClean="0"/>
              <a:t>6. </a:t>
            </a:r>
          </a:p>
          <a:p>
            <a:r>
              <a:rPr lang="en-US" sz="1400" dirty="0" smtClean="0"/>
              <a:t>$ </a:t>
            </a:r>
            <a:r>
              <a:rPr lang="en-US" sz="1400" dirty="0" err="1" smtClean="0"/>
              <a:t>git</a:t>
            </a:r>
            <a:r>
              <a:rPr lang="en-US" sz="1400" dirty="0" smtClean="0"/>
              <a:t> remote </a:t>
            </a:r>
            <a:r>
              <a:rPr lang="en-US" sz="1400" dirty="0" err="1" smtClean="0"/>
              <a:t>rm</a:t>
            </a:r>
            <a:r>
              <a:rPr lang="en-US" sz="1400" dirty="0" smtClean="0"/>
              <a:t> origin</a:t>
            </a:r>
          </a:p>
          <a:p>
            <a:endParaRPr lang="en-US" sz="1400" dirty="0" smtClean="0"/>
          </a:p>
          <a:p>
            <a:r>
              <a:rPr lang="en-US" sz="1400" dirty="0" smtClean="0"/>
              <a:t>$ </a:t>
            </a:r>
            <a:r>
              <a:rPr lang="en-US" sz="1400" dirty="0" err="1" smtClean="0"/>
              <a:t>git</a:t>
            </a:r>
            <a:r>
              <a:rPr lang="en-US" sz="1400" dirty="0" smtClean="0"/>
              <a:t> remote add origin https://gitlab.com/abit_application/test.git</a:t>
            </a:r>
          </a:p>
          <a:p>
            <a:endParaRPr lang="en-US" sz="1400" dirty="0" smtClean="0"/>
          </a:p>
          <a:p>
            <a:r>
              <a:rPr lang="en-US" sz="1400" dirty="0" smtClean="0"/>
              <a:t>7.</a:t>
            </a:r>
          </a:p>
          <a:p>
            <a:r>
              <a:rPr lang="en-US" sz="1400" dirty="0" smtClean="0"/>
              <a:t>$ </a:t>
            </a:r>
            <a:r>
              <a:rPr lang="en-US" sz="1400" dirty="0" err="1" smtClean="0"/>
              <a:t>git</a:t>
            </a:r>
            <a:r>
              <a:rPr lang="en-US" sz="1400" dirty="0" smtClean="0"/>
              <a:t> branch -M main</a:t>
            </a:r>
          </a:p>
          <a:p>
            <a:endParaRPr lang="en-US" sz="1400" dirty="0" smtClean="0"/>
          </a:p>
          <a:p>
            <a:r>
              <a:rPr lang="en-US" sz="1400" dirty="0" smtClean="0"/>
              <a:t>8. </a:t>
            </a:r>
          </a:p>
          <a:p>
            <a:r>
              <a:rPr lang="en-US" sz="1400" dirty="0" smtClean="0"/>
              <a:t>$ </a:t>
            </a:r>
            <a:r>
              <a:rPr lang="en-US" sz="1400" dirty="0" err="1" smtClean="0"/>
              <a:t>git</a:t>
            </a:r>
            <a:r>
              <a:rPr lang="en-US" sz="1400" dirty="0" smtClean="0"/>
              <a:t> push -</a:t>
            </a:r>
            <a:r>
              <a:rPr lang="en-US" sz="1400" dirty="0" err="1" smtClean="0"/>
              <a:t>uf</a:t>
            </a:r>
            <a:r>
              <a:rPr lang="en-US" sz="1400" dirty="0" smtClean="0"/>
              <a:t> origin main</a:t>
            </a:r>
          </a:p>
          <a:p>
            <a:r>
              <a:rPr lang="en-US" sz="1400" dirty="0" smtClean="0"/>
              <a:t>Enumerating objects: 3, done.</a:t>
            </a:r>
          </a:p>
          <a:p>
            <a:r>
              <a:rPr lang="en-US" sz="1400" dirty="0" smtClean="0"/>
              <a:t>Counting objects: 100% (3/3), done.</a:t>
            </a:r>
          </a:p>
          <a:p>
            <a:r>
              <a:rPr lang="en-US" sz="1400" dirty="0" smtClean="0"/>
              <a:t>Writing objects: 100% (3/3), 220 bytes | 220.00 </a:t>
            </a:r>
            <a:r>
              <a:rPr lang="en-US" sz="1400" dirty="0" err="1" smtClean="0"/>
              <a:t>KiB</a:t>
            </a:r>
            <a:r>
              <a:rPr lang="en-US" sz="1400" dirty="0" smtClean="0"/>
              <a:t>/s, done.</a:t>
            </a:r>
          </a:p>
          <a:p>
            <a:r>
              <a:rPr lang="en-US" sz="1400" dirty="0" smtClean="0"/>
              <a:t>Total 3 (delta 0), reused 3 (delta 0), pack-reused 0</a:t>
            </a:r>
          </a:p>
          <a:p>
            <a:r>
              <a:rPr lang="en-US" sz="1400" dirty="0" smtClean="0"/>
              <a:t>remote: </a:t>
            </a:r>
            <a:r>
              <a:rPr lang="en-US" sz="1400" dirty="0" err="1" smtClean="0"/>
              <a:t>GitLab</a:t>
            </a:r>
            <a:r>
              <a:rPr lang="en-US" sz="1400" dirty="0" smtClean="0"/>
              <a:t>: You are not allowed to force push code to a protected branch on this project.</a:t>
            </a:r>
          </a:p>
          <a:p>
            <a:r>
              <a:rPr lang="en-US" sz="1400" dirty="0" smtClean="0"/>
              <a:t>To https://gitlab.com/abit_application/test.git</a:t>
            </a:r>
          </a:p>
          <a:p>
            <a:r>
              <a:rPr lang="en-US" sz="1400" dirty="0" smtClean="0"/>
              <a:t> ! [remote rejected] main -&gt; main (pre-receive hook declined)</a:t>
            </a:r>
          </a:p>
          <a:p>
            <a:r>
              <a:rPr lang="en-US" sz="1400" dirty="0" smtClean="0"/>
              <a:t>error: failed to push some refs to 'https://gitlab.com/abit_application/test.git</a:t>
            </a:r>
          </a:p>
          <a:p>
            <a:r>
              <a:rPr lang="en-US" sz="1400" dirty="0" smtClean="0"/>
              <a:t>8.</a:t>
            </a:r>
          </a:p>
          <a:p>
            <a:r>
              <a:rPr lang="en-US" sz="1400" dirty="0" smtClean="0"/>
              <a:t>Solution:</a:t>
            </a:r>
          </a:p>
          <a:p>
            <a:r>
              <a:rPr lang="en-US" sz="1400" dirty="0" smtClean="0"/>
              <a:t>Go to Settings &gt; Repository &gt; Protected Branches and enable "Allowed to force push".</a:t>
            </a:r>
            <a:endParaRPr 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5521" y="30083"/>
            <a:ext cx="3794629" cy="369332"/>
          </a:xfrm>
          <a:prstGeom prst="rect">
            <a:avLst/>
          </a:prstGeom>
        </p:spPr>
        <p:txBody>
          <a:bodyPr wrap="none">
            <a:spAutoFit/>
          </a:bodyPr>
          <a:lstStyle/>
          <a:p>
            <a:r>
              <a:rPr lang="en-US" b="1" dirty="0" smtClean="0">
                <a:solidFill>
                  <a:srgbClr val="FF0000"/>
                </a:solidFill>
              </a:rPr>
              <a:t>How To Upload Eclipse To </a:t>
            </a:r>
            <a:r>
              <a:rPr lang="en-US" b="1" dirty="0" err="1" smtClean="0">
                <a:solidFill>
                  <a:srgbClr val="FF0000"/>
                </a:solidFill>
              </a:rPr>
              <a:t>GitLab</a:t>
            </a:r>
            <a:endParaRPr lang="en-US" b="1" dirty="0">
              <a:solidFill>
                <a:srgbClr val="FF0000"/>
              </a:solidFill>
            </a:endParaRPr>
          </a:p>
        </p:txBody>
      </p:sp>
      <p:pic>
        <p:nvPicPr>
          <p:cNvPr id="6" name="Git with Eclipse.mp4">
            <a:hlinkClick r:id="" action="ppaction://media"/>
          </p:cNvPr>
          <p:cNvPicPr>
            <a:picLocks noRot="1" noChangeAspect="1"/>
          </p:cNvPicPr>
          <p:nvPr>
            <a:videoFile r:link="rId1"/>
          </p:nvPr>
        </p:nvPicPr>
        <p:blipFill>
          <a:blip r:embed="rId3"/>
          <a:stretch>
            <a:fillRect/>
          </a:stretch>
        </p:blipFill>
        <p:spPr>
          <a:xfrm>
            <a:off x="2576945" y="422562"/>
            <a:ext cx="8118764" cy="608907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a:t>
            </a:r>
            <a:endParaRPr lang="en-US" dirty="0"/>
          </a:p>
        </p:txBody>
      </p:sp>
      <p:pic>
        <p:nvPicPr>
          <p:cNvPr id="1026" name="Picture 2"/>
          <p:cNvPicPr>
            <a:picLocks noChangeAspect="1" noChangeArrowheads="1"/>
          </p:cNvPicPr>
          <p:nvPr/>
        </p:nvPicPr>
        <p:blipFill>
          <a:blip r:embed="rId2"/>
          <a:srcRect/>
          <a:stretch>
            <a:fillRect/>
          </a:stretch>
        </p:blipFill>
        <p:spPr bwMode="auto">
          <a:xfrm>
            <a:off x="2373744" y="1335232"/>
            <a:ext cx="9818255" cy="5522768"/>
          </a:xfrm>
          <a:prstGeom prst="rect">
            <a:avLst/>
          </a:prstGeom>
          <a:noFill/>
          <a:ln w="9525">
            <a:noFill/>
            <a:miter lim="800000"/>
            <a:headEnd/>
            <a:tailEnd/>
          </a:ln>
          <a:effectLst/>
        </p:spPr>
      </p:pic>
      <p:sp>
        <p:nvSpPr>
          <p:cNvPr id="6" name="Rectangle 5"/>
          <p:cNvSpPr/>
          <p:nvPr/>
        </p:nvSpPr>
        <p:spPr>
          <a:xfrm>
            <a:off x="2926329" y="5652872"/>
            <a:ext cx="2874107" cy="338554"/>
          </a:xfrm>
          <a:prstGeom prst="rect">
            <a:avLst/>
          </a:prstGeom>
        </p:spPr>
        <p:txBody>
          <a:bodyPr wrap="square">
            <a:spAutoFit/>
          </a:bodyPr>
          <a:lstStyle/>
          <a:p>
            <a:r>
              <a:rPr lang="en-US" sz="1600" b="1" i="1" dirty="0" smtClean="0">
                <a:solidFill>
                  <a:srgbClr val="FF0000"/>
                </a:solidFill>
              </a:rPr>
              <a:t>Click for </a:t>
            </a:r>
            <a:r>
              <a:rPr lang="en-US" sz="1600" b="1" i="1" dirty="0" smtClean="0">
                <a:solidFill>
                  <a:srgbClr val="FF0000"/>
                </a:solidFill>
              </a:rPr>
              <a:t>Download </a:t>
            </a:r>
            <a:r>
              <a:rPr lang="en-US" sz="1600" b="1" i="1" dirty="0" err="1" smtClean="0">
                <a:solidFill>
                  <a:srgbClr val="FF0000"/>
                </a:solidFill>
              </a:rPr>
              <a:t>Git</a:t>
            </a:r>
            <a:r>
              <a:rPr lang="en-US" sz="1600" b="1" i="1" dirty="0" smtClean="0">
                <a:solidFill>
                  <a:srgbClr val="FF0000"/>
                </a:solidFill>
              </a:rPr>
              <a:t> GUI</a:t>
            </a:r>
            <a:endParaRPr lang="en-US" sz="1600" b="1" i="1" dirty="0">
              <a:solidFill>
                <a:srgbClr val="FF0000"/>
              </a:solidFill>
            </a:endParaRPr>
          </a:p>
        </p:txBody>
      </p:sp>
      <p:pic>
        <p:nvPicPr>
          <p:cNvPr id="7" name="Picture 6" descr="https://o.remove.bg/downloads/11b25db4-52d9-4bc6-812a-b053010c1e39/eee-removebg-preview.png"/>
          <p:cNvPicPr>
            <a:picLocks noChangeAspect="1" noChangeArrowheads="1"/>
          </p:cNvPicPr>
          <p:nvPr/>
        </p:nvPicPr>
        <p:blipFill>
          <a:blip r:embed="rId3"/>
          <a:srcRect/>
          <a:stretch>
            <a:fillRect/>
          </a:stretch>
        </p:blipFill>
        <p:spPr bwMode="auto">
          <a:xfrm flipV="1">
            <a:off x="4054764" y="4862907"/>
            <a:ext cx="628073" cy="854401"/>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(Conti.) </a:t>
            </a:r>
            <a:endParaRPr lang="en-US" dirty="0"/>
          </a:p>
        </p:txBody>
      </p:sp>
      <p:pic>
        <p:nvPicPr>
          <p:cNvPr id="2050" name="Picture 2"/>
          <p:cNvPicPr>
            <a:picLocks noChangeAspect="1" noChangeArrowheads="1"/>
          </p:cNvPicPr>
          <p:nvPr/>
        </p:nvPicPr>
        <p:blipFill>
          <a:blip r:embed="rId2"/>
          <a:srcRect/>
          <a:stretch>
            <a:fillRect/>
          </a:stretch>
        </p:blipFill>
        <p:spPr bwMode="auto">
          <a:xfrm>
            <a:off x="2105890" y="1184563"/>
            <a:ext cx="10086109" cy="5673437"/>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6" name="Rectangle 5"/>
          <p:cNvSpPr/>
          <p:nvPr/>
        </p:nvSpPr>
        <p:spPr>
          <a:xfrm>
            <a:off x="2753676" y="0"/>
            <a:ext cx="4374916" cy="338554"/>
          </a:xfrm>
          <a:prstGeom prst="rect">
            <a:avLst/>
          </a:prstGeom>
        </p:spPr>
        <p:txBody>
          <a:bodyPr wrap="none">
            <a:spAutoFit/>
          </a:bodyPr>
          <a:lstStyle/>
          <a:p>
            <a:r>
              <a:rPr lang="en-US" sz="1600" b="1" i="1" dirty="0" smtClean="0">
                <a:solidFill>
                  <a:srgbClr val="FF0000"/>
                </a:solidFill>
              </a:rPr>
              <a:t>Create an Account on </a:t>
            </a:r>
            <a:r>
              <a:rPr lang="en-US" sz="1600" b="1" i="1" dirty="0" err="1" smtClean="0">
                <a:solidFill>
                  <a:srgbClr val="FF0000"/>
                </a:solidFill>
              </a:rPr>
              <a:t>GitHub</a:t>
            </a:r>
            <a:r>
              <a:rPr lang="en-US" sz="1600" b="1" i="1" dirty="0" smtClean="0">
                <a:solidFill>
                  <a:srgbClr val="FF0000"/>
                </a:solidFill>
              </a:rPr>
              <a:t>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(Conti.) </a:t>
            </a:r>
            <a:endParaRPr lang="en-US" dirty="0"/>
          </a:p>
        </p:txBody>
      </p:sp>
      <p:pic>
        <p:nvPicPr>
          <p:cNvPr id="3074" name="Picture 2"/>
          <p:cNvPicPr>
            <a:picLocks noChangeAspect="1" noChangeArrowheads="1"/>
          </p:cNvPicPr>
          <p:nvPr/>
        </p:nvPicPr>
        <p:blipFill>
          <a:blip r:embed="rId2"/>
          <a:srcRect/>
          <a:stretch>
            <a:fillRect/>
          </a:stretch>
        </p:blipFill>
        <p:spPr bwMode="auto">
          <a:xfrm>
            <a:off x="2050472" y="1153390"/>
            <a:ext cx="10141527" cy="5704609"/>
          </a:xfrm>
          <a:prstGeom prst="rect">
            <a:avLst/>
          </a:prstGeom>
          <a:noFill/>
          <a:ln w="9525">
            <a:noFill/>
            <a:miter lim="800000"/>
            <a:headEnd/>
            <a:tailEnd/>
          </a:ln>
          <a:effectLst/>
        </p:spPr>
      </p:pic>
      <p:sp>
        <p:nvSpPr>
          <p:cNvPr id="7" name="Rectangle 6"/>
          <p:cNvSpPr/>
          <p:nvPr/>
        </p:nvSpPr>
        <p:spPr>
          <a:xfrm>
            <a:off x="6759420" y="5865308"/>
            <a:ext cx="2874107" cy="338554"/>
          </a:xfrm>
          <a:prstGeom prst="rect">
            <a:avLst/>
          </a:prstGeom>
        </p:spPr>
        <p:txBody>
          <a:bodyPr wrap="square">
            <a:spAutoFit/>
          </a:bodyPr>
          <a:lstStyle/>
          <a:p>
            <a:r>
              <a:rPr lang="en-US" sz="1600" b="1" i="1" dirty="0" smtClean="0">
                <a:solidFill>
                  <a:srgbClr val="FF0000"/>
                </a:solidFill>
              </a:rPr>
              <a:t>Click for </a:t>
            </a:r>
            <a:r>
              <a:rPr lang="en-US" sz="1600" b="1" i="1" dirty="0" smtClean="0">
                <a:solidFill>
                  <a:srgbClr val="FF0000"/>
                </a:solidFill>
              </a:rPr>
              <a:t>Download </a:t>
            </a:r>
            <a:r>
              <a:rPr lang="en-US" sz="1600" b="1" i="1" dirty="0" err="1" smtClean="0">
                <a:solidFill>
                  <a:srgbClr val="FF0000"/>
                </a:solidFill>
              </a:rPr>
              <a:t>Git</a:t>
            </a:r>
            <a:r>
              <a:rPr lang="en-US" sz="1600" b="1" i="1" dirty="0" smtClean="0">
                <a:solidFill>
                  <a:srgbClr val="FF0000"/>
                </a:solidFill>
              </a:rPr>
              <a:t> GUI</a:t>
            </a:r>
            <a:endParaRPr lang="en-US" sz="1600" b="1" i="1" dirty="0">
              <a:solidFill>
                <a:srgbClr val="FF0000"/>
              </a:solidFill>
            </a:endParaRPr>
          </a:p>
        </p:txBody>
      </p:sp>
      <p:pic>
        <p:nvPicPr>
          <p:cNvPr id="8" name="Picture 7" descr="https://o.remove.bg/downloads/11b25db4-52d9-4bc6-812a-b053010c1e39/eee-removebg-preview.png"/>
          <p:cNvPicPr>
            <a:picLocks noChangeAspect="1" noChangeArrowheads="1"/>
          </p:cNvPicPr>
          <p:nvPr/>
        </p:nvPicPr>
        <p:blipFill>
          <a:blip r:embed="rId3"/>
          <a:srcRect/>
          <a:stretch>
            <a:fillRect/>
          </a:stretch>
        </p:blipFill>
        <p:spPr bwMode="auto">
          <a:xfrm flipV="1">
            <a:off x="7887855" y="5075343"/>
            <a:ext cx="628073" cy="854401"/>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854264" y="1283855"/>
            <a:ext cx="8293160" cy="5112327"/>
          </a:xfrm>
          <a:prstGeom prst="rect">
            <a:avLst/>
          </a:prstGeom>
          <a:noFill/>
          <a:ln w="9525">
            <a:noFill/>
            <a:miter lim="800000"/>
            <a:headEnd/>
            <a:tailEnd/>
          </a:ln>
          <a:effectLst/>
        </p:spPr>
      </p:pic>
      <p:sp>
        <p:nvSpPr>
          <p:cNvPr id="6"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(Conti.) </a:t>
            </a:r>
            <a:endParaRPr lang="en-US" dirty="0"/>
          </a:p>
        </p:txBody>
      </p:sp>
      <p:sp>
        <p:nvSpPr>
          <p:cNvPr id="7" name="Rectangle 6"/>
          <p:cNvSpPr/>
          <p:nvPr/>
        </p:nvSpPr>
        <p:spPr>
          <a:xfrm>
            <a:off x="10343128" y="4710763"/>
            <a:ext cx="1488653" cy="338554"/>
          </a:xfrm>
          <a:prstGeom prst="rect">
            <a:avLst/>
          </a:prstGeom>
        </p:spPr>
        <p:txBody>
          <a:bodyPr wrap="square">
            <a:spAutoFit/>
          </a:bodyPr>
          <a:lstStyle/>
          <a:p>
            <a:r>
              <a:rPr lang="en-US" sz="1600" b="1" i="1" dirty="0" smtClean="0">
                <a:solidFill>
                  <a:srgbClr val="FF0000"/>
                </a:solidFill>
              </a:rPr>
              <a:t>Click </a:t>
            </a:r>
            <a:r>
              <a:rPr lang="en-US" sz="1600" b="1" i="1" dirty="0" smtClean="0">
                <a:solidFill>
                  <a:srgbClr val="FF0000"/>
                </a:solidFill>
              </a:rPr>
              <a:t>to Skip</a:t>
            </a:r>
            <a:endParaRPr lang="en-US" sz="1600" b="1" i="1" dirty="0">
              <a:solidFill>
                <a:srgbClr val="FF0000"/>
              </a:solidFill>
            </a:endParaRPr>
          </a:p>
        </p:txBody>
      </p:sp>
      <p:pic>
        <p:nvPicPr>
          <p:cNvPr id="8" name="Picture 7" descr="https://o.remove.bg/downloads/11b25db4-52d9-4bc6-812a-b053010c1e39/eee-removebg-preview.png"/>
          <p:cNvPicPr>
            <a:picLocks noChangeAspect="1" noChangeArrowheads="1"/>
          </p:cNvPicPr>
          <p:nvPr/>
        </p:nvPicPr>
        <p:blipFill>
          <a:blip r:embed="rId3"/>
          <a:srcRect/>
          <a:stretch>
            <a:fillRect/>
          </a:stretch>
        </p:blipFill>
        <p:spPr bwMode="auto">
          <a:xfrm>
            <a:off x="9809019" y="4969162"/>
            <a:ext cx="628073" cy="831273"/>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884636" y="1302327"/>
            <a:ext cx="8304497" cy="5076248"/>
          </a:xfrm>
          <a:prstGeom prst="rect">
            <a:avLst/>
          </a:prstGeom>
          <a:noFill/>
          <a:ln w="9525">
            <a:noFill/>
            <a:miter lim="800000"/>
            <a:headEnd/>
            <a:tailEnd/>
          </a:ln>
          <a:effectLst/>
        </p:spPr>
      </p:pic>
      <p:sp>
        <p:nvSpPr>
          <p:cNvPr id="6"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(Conti.) </a:t>
            </a:r>
            <a:endParaRPr lang="en-US" dirty="0"/>
          </a:p>
        </p:txBody>
      </p:sp>
      <p:sp>
        <p:nvSpPr>
          <p:cNvPr id="7" name="Rectangle 6"/>
          <p:cNvSpPr/>
          <p:nvPr/>
        </p:nvSpPr>
        <p:spPr>
          <a:xfrm>
            <a:off x="10703347" y="4618399"/>
            <a:ext cx="1488653" cy="338554"/>
          </a:xfrm>
          <a:prstGeom prst="rect">
            <a:avLst/>
          </a:prstGeom>
        </p:spPr>
        <p:txBody>
          <a:bodyPr wrap="square">
            <a:spAutoFit/>
          </a:bodyPr>
          <a:lstStyle/>
          <a:p>
            <a:r>
              <a:rPr lang="en-US" sz="1600" b="1" i="1" dirty="0" smtClean="0">
                <a:solidFill>
                  <a:srgbClr val="FF0000"/>
                </a:solidFill>
              </a:rPr>
              <a:t>Click </a:t>
            </a:r>
            <a:r>
              <a:rPr lang="en-US" sz="1600" b="1" i="1" dirty="0" smtClean="0">
                <a:solidFill>
                  <a:srgbClr val="FF0000"/>
                </a:solidFill>
              </a:rPr>
              <a:t>to Next</a:t>
            </a:r>
            <a:endParaRPr lang="en-US" sz="1600" b="1" i="1" dirty="0">
              <a:solidFill>
                <a:srgbClr val="FF0000"/>
              </a:solidFill>
            </a:endParaRPr>
          </a:p>
        </p:txBody>
      </p:sp>
      <p:pic>
        <p:nvPicPr>
          <p:cNvPr id="8" name="Picture 7" descr="https://o.remove.bg/downloads/11b25db4-52d9-4bc6-812a-b053010c1e39/eee-removebg-preview.png"/>
          <p:cNvPicPr>
            <a:picLocks noChangeAspect="1" noChangeArrowheads="1"/>
          </p:cNvPicPr>
          <p:nvPr/>
        </p:nvPicPr>
        <p:blipFill>
          <a:blip r:embed="rId3"/>
          <a:srcRect/>
          <a:stretch>
            <a:fillRect/>
          </a:stretch>
        </p:blipFill>
        <p:spPr bwMode="auto">
          <a:xfrm>
            <a:off x="10400147" y="4876798"/>
            <a:ext cx="628073" cy="831273"/>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89136" y="1265370"/>
            <a:ext cx="10116535" cy="5374409"/>
          </a:xfrm>
          <a:prstGeom prst="rect">
            <a:avLst/>
          </a:prstGeom>
          <a:noFill/>
          <a:ln w="9525">
            <a:noFill/>
            <a:miter lim="800000"/>
            <a:headEnd/>
            <a:tailEnd/>
          </a:ln>
          <a:effectLst/>
        </p:spPr>
      </p:pic>
      <p:sp>
        <p:nvSpPr>
          <p:cNvPr id="6" name="Rectangle 5"/>
          <p:cNvSpPr/>
          <p:nvPr/>
        </p:nvSpPr>
        <p:spPr>
          <a:xfrm>
            <a:off x="5429384" y="2337017"/>
            <a:ext cx="2874107" cy="338554"/>
          </a:xfrm>
          <a:prstGeom prst="rect">
            <a:avLst/>
          </a:prstGeom>
        </p:spPr>
        <p:txBody>
          <a:bodyPr wrap="square">
            <a:spAutoFit/>
          </a:bodyPr>
          <a:lstStyle/>
          <a:p>
            <a:r>
              <a:rPr lang="en-US" sz="1600" b="1" i="1" dirty="0" smtClean="0">
                <a:solidFill>
                  <a:srgbClr val="FF0000"/>
                </a:solidFill>
              </a:rPr>
              <a:t>Click </a:t>
            </a:r>
            <a:r>
              <a:rPr lang="en-US" sz="1600" b="1" i="1" dirty="0" smtClean="0">
                <a:solidFill>
                  <a:srgbClr val="FF0000"/>
                </a:solidFill>
              </a:rPr>
              <a:t>for Generate SSH Key</a:t>
            </a:r>
            <a:endParaRPr lang="en-US" sz="1600" b="1" i="1" dirty="0">
              <a:solidFill>
                <a:srgbClr val="FF0000"/>
              </a:solidFill>
            </a:endParaRPr>
          </a:p>
        </p:txBody>
      </p:sp>
      <p:pic>
        <p:nvPicPr>
          <p:cNvPr id="7" name="Picture 6" descr="https://o.remove.bg/downloads/11b25db4-52d9-4bc6-812a-b053010c1e39/eee-removebg-preview.png"/>
          <p:cNvPicPr>
            <a:picLocks noChangeAspect="1" noChangeArrowheads="1"/>
          </p:cNvPicPr>
          <p:nvPr/>
        </p:nvPicPr>
        <p:blipFill>
          <a:blip r:embed="rId3"/>
          <a:srcRect/>
          <a:stretch>
            <a:fillRect/>
          </a:stretch>
        </p:blipFill>
        <p:spPr bwMode="auto">
          <a:xfrm flipV="1">
            <a:off x="5080001" y="1482397"/>
            <a:ext cx="628073" cy="854401"/>
          </a:xfrm>
          <a:prstGeom prst="rect">
            <a:avLst/>
          </a:prstGeom>
          <a:noFill/>
        </p:spPr>
      </p:pic>
      <p:sp>
        <p:nvSpPr>
          <p:cNvPr id="8"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(Conti.) </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3453823" y="1195243"/>
            <a:ext cx="5727700" cy="4578350"/>
          </a:xfrm>
          <a:prstGeom prst="rect">
            <a:avLst/>
          </a:prstGeom>
          <a:noFill/>
          <a:ln w="9525">
            <a:noFill/>
            <a:miter lim="800000"/>
            <a:headEnd/>
            <a:tailEnd/>
          </a:ln>
          <a:effectLst/>
        </p:spPr>
      </p:pic>
      <p:sp>
        <p:nvSpPr>
          <p:cNvPr id="6" name="Rectangle 5"/>
          <p:cNvSpPr/>
          <p:nvPr/>
        </p:nvSpPr>
        <p:spPr>
          <a:xfrm>
            <a:off x="8929966" y="4987853"/>
            <a:ext cx="2874107" cy="338554"/>
          </a:xfrm>
          <a:prstGeom prst="rect">
            <a:avLst/>
          </a:prstGeom>
        </p:spPr>
        <p:txBody>
          <a:bodyPr wrap="square">
            <a:spAutoFit/>
          </a:bodyPr>
          <a:lstStyle/>
          <a:p>
            <a:r>
              <a:rPr lang="en-US" sz="1600" b="1" i="1" dirty="0" smtClean="0">
                <a:solidFill>
                  <a:srgbClr val="FF0000"/>
                </a:solidFill>
              </a:rPr>
              <a:t>Click </a:t>
            </a:r>
            <a:r>
              <a:rPr lang="en-US" sz="1600" b="1" i="1" dirty="0" smtClean="0">
                <a:solidFill>
                  <a:srgbClr val="FF0000"/>
                </a:solidFill>
              </a:rPr>
              <a:t>for Generate Button</a:t>
            </a:r>
            <a:endParaRPr lang="en-US" sz="1600" b="1" i="1" dirty="0">
              <a:solidFill>
                <a:srgbClr val="FF0000"/>
              </a:solidFill>
            </a:endParaRPr>
          </a:p>
        </p:txBody>
      </p:sp>
      <p:pic>
        <p:nvPicPr>
          <p:cNvPr id="7" name="Picture 6" descr="https://o.remove.bg/downloads/11b25db4-52d9-4bc6-812a-b053010c1e39/eee-removebg-preview.png"/>
          <p:cNvPicPr>
            <a:picLocks noChangeAspect="1" noChangeArrowheads="1"/>
          </p:cNvPicPr>
          <p:nvPr/>
        </p:nvPicPr>
        <p:blipFill>
          <a:blip r:embed="rId3"/>
          <a:srcRect/>
          <a:stretch>
            <a:fillRect/>
          </a:stretch>
        </p:blipFill>
        <p:spPr bwMode="auto">
          <a:xfrm flipV="1">
            <a:off x="8580583" y="4133233"/>
            <a:ext cx="628073" cy="854401"/>
          </a:xfrm>
          <a:prstGeom prst="rect">
            <a:avLst/>
          </a:prstGeom>
          <a:noFill/>
        </p:spPr>
      </p:pic>
      <p:sp>
        <p:nvSpPr>
          <p:cNvPr id="8"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(Conti.) </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3232150" y="1139825"/>
            <a:ext cx="5727700" cy="4578350"/>
          </a:xfrm>
          <a:prstGeom prst="rect">
            <a:avLst/>
          </a:prstGeom>
          <a:noFill/>
          <a:ln w="9525">
            <a:noFill/>
            <a:miter lim="800000"/>
            <a:headEnd/>
            <a:tailEnd/>
          </a:ln>
          <a:effectLst/>
        </p:spPr>
      </p:pic>
      <p:sp>
        <p:nvSpPr>
          <p:cNvPr id="6" name="Rectangle 5"/>
          <p:cNvSpPr/>
          <p:nvPr/>
        </p:nvSpPr>
        <p:spPr>
          <a:xfrm>
            <a:off x="9317893" y="3140581"/>
            <a:ext cx="2874107" cy="338554"/>
          </a:xfrm>
          <a:prstGeom prst="rect">
            <a:avLst/>
          </a:prstGeom>
        </p:spPr>
        <p:txBody>
          <a:bodyPr wrap="square">
            <a:spAutoFit/>
          </a:bodyPr>
          <a:lstStyle/>
          <a:p>
            <a:r>
              <a:rPr lang="en-US" sz="1600" b="1" i="1" dirty="0" smtClean="0">
                <a:solidFill>
                  <a:srgbClr val="FF0000"/>
                </a:solidFill>
              </a:rPr>
              <a:t>New Password </a:t>
            </a:r>
            <a:endParaRPr lang="en-US" sz="1600" b="1" i="1" dirty="0">
              <a:solidFill>
                <a:srgbClr val="FF0000"/>
              </a:solidFill>
            </a:endParaRPr>
          </a:p>
        </p:txBody>
      </p:sp>
      <p:pic>
        <p:nvPicPr>
          <p:cNvPr id="7" name="Picture 6" descr="https://o.remove.bg/downloads/11b25db4-52d9-4bc6-812a-b053010c1e39/eee-removebg-preview.png"/>
          <p:cNvPicPr>
            <a:picLocks noChangeAspect="1" noChangeArrowheads="1"/>
          </p:cNvPicPr>
          <p:nvPr/>
        </p:nvPicPr>
        <p:blipFill>
          <a:blip r:embed="rId3"/>
          <a:srcRect/>
          <a:stretch>
            <a:fillRect/>
          </a:stretch>
        </p:blipFill>
        <p:spPr bwMode="auto">
          <a:xfrm rot="17757025" flipV="1">
            <a:off x="8460511" y="2858616"/>
            <a:ext cx="628073" cy="854401"/>
          </a:xfrm>
          <a:prstGeom prst="rect">
            <a:avLst/>
          </a:prstGeom>
          <a:noFill/>
        </p:spPr>
      </p:pic>
      <p:pic>
        <p:nvPicPr>
          <p:cNvPr id="8" name="Picture 7" descr="https://o.remove.bg/downloads/11b25db4-52d9-4bc6-812a-b053010c1e39/eee-removebg-preview.png"/>
          <p:cNvPicPr>
            <a:picLocks noChangeAspect="1" noChangeArrowheads="1"/>
          </p:cNvPicPr>
          <p:nvPr/>
        </p:nvPicPr>
        <p:blipFill>
          <a:blip r:embed="rId3"/>
          <a:srcRect/>
          <a:stretch>
            <a:fillRect/>
          </a:stretch>
        </p:blipFill>
        <p:spPr bwMode="auto">
          <a:xfrm rot="17757025" flipV="1">
            <a:off x="8474366" y="3131089"/>
            <a:ext cx="628073" cy="854401"/>
          </a:xfrm>
          <a:prstGeom prst="rect">
            <a:avLst/>
          </a:prstGeom>
          <a:noFill/>
        </p:spPr>
      </p:pic>
      <p:sp>
        <p:nvSpPr>
          <p:cNvPr id="9"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(Conti.) </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3232150" y="1139825"/>
            <a:ext cx="5727700" cy="4578350"/>
          </a:xfrm>
          <a:prstGeom prst="rect">
            <a:avLst/>
          </a:prstGeom>
          <a:noFill/>
          <a:ln w="9525">
            <a:noFill/>
            <a:miter lim="800000"/>
            <a:headEnd/>
            <a:tailEnd/>
          </a:ln>
          <a:effectLst/>
        </p:spPr>
      </p:pic>
      <p:sp>
        <p:nvSpPr>
          <p:cNvPr id="6" name="Rectangle 5"/>
          <p:cNvSpPr/>
          <p:nvPr/>
        </p:nvSpPr>
        <p:spPr>
          <a:xfrm>
            <a:off x="9022328" y="4276654"/>
            <a:ext cx="2874107" cy="338554"/>
          </a:xfrm>
          <a:prstGeom prst="rect">
            <a:avLst/>
          </a:prstGeom>
        </p:spPr>
        <p:txBody>
          <a:bodyPr wrap="square">
            <a:spAutoFit/>
          </a:bodyPr>
          <a:lstStyle/>
          <a:p>
            <a:r>
              <a:rPr lang="en-US" sz="1600" b="1" i="1" dirty="0" smtClean="0">
                <a:solidFill>
                  <a:srgbClr val="FF0000"/>
                </a:solidFill>
              </a:rPr>
              <a:t>Click On Save private key</a:t>
            </a:r>
            <a:r>
              <a:rPr lang="en-US" sz="1600" b="1" i="1" dirty="0" smtClean="0">
                <a:solidFill>
                  <a:srgbClr val="FF0000"/>
                </a:solidFill>
              </a:rPr>
              <a:t> </a:t>
            </a:r>
            <a:endParaRPr lang="en-US" sz="1600" b="1" i="1" dirty="0">
              <a:solidFill>
                <a:srgbClr val="FF0000"/>
              </a:solidFill>
            </a:endParaRPr>
          </a:p>
        </p:txBody>
      </p:sp>
      <p:pic>
        <p:nvPicPr>
          <p:cNvPr id="7" name="Picture 6" descr="https://o.remove.bg/downloads/11b25db4-52d9-4bc6-812a-b053010c1e39/eee-removebg-preview.png"/>
          <p:cNvPicPr>
            <a:picLocks noChangeAspect="1" noChangeArrowheads="1"/>
          </p:cNvPicPr>
          <p:nvPr/>
        </p:nvPicPr>
        <p:blipFill>
          <a:blip r:embed="rId3"/>
          <a:srcRect/>
          <a:stretch>
            <a:fillRect/>
          </a:stretch>
        </p:blipFill>
        <p:spPr bwMode="auto">
          <a:xfrm rot="17757025" flipV="1">
            <a:off x="8677567" y="4211743"/>
            <a:ext cx="628073" cy="854401"/>
          </a:xfrm>
          <a:prstGeom prst="rect">
            <a:avLst/>
          </a:prstGeom>
          <a:noFill/>
        </p:spPr>
      </p:pic>
      <p:sp>
        <p:nvSpPr>
          <p:cNvPr id="8"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(Conti.) </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872508" y="1230224"/>
            <a:ext cx="7450859" cy="5627776"/>
          </a:xfrm>
          <a:prstGeom prst="rect">
            <a:avLst/>
          </a:prstGeom>
          <a:noFill/>
          <a:ln w="9525">
            <a:noFill/>
            <a:miter lim="800000"/>
            <a:headEnd/>
            <a:tailEnd/>
          </a:ln>
          <a:effectLst/>
        </p:spPr>
      </p:pic>
      <p:sp>
        <p:nvSpPr>
          <p:cNvPr id="6" name="Title 1"/>
          <p:cNvSpPr>
            <a:spLocks noGrp="1"/>
          </p:cNvSpPr>
          <p:nvPr>
            <p:ph type="title"/>
          </p:nvPr>
        </p:nvSpPr>
        <p:spPr>
          <a:xfrm>
            <a:off x="2592924" y="624110"/>
            <a:ext cx="8911687" cy="511963"/>
          </a:xfrm>
        </p:spPr>
        <p:txBody>
          <a:bodyPr>
            <a:normAutofit fontScale="90000"/>
          </a:bodyPr>
          <a:lstStyle/>
          <a:p>
            <a:r>
              <a:rPr lang="en-US" dirty="0" smtClean="0"/>
              <a:t>GIT WITH GITLAB USING GUI BASED (Conti.) </a:t>
            </a:r>
            <a:endParaRPr lang="en-US" dirty="0"/>
          </a:p>
        </p:txBody>
      </p:sp>
      <p:sp>
        <p:nvSpPr>
          <p:cNvPr id="7" name="Rectangle 6"/>
          <p:cNvSpPr/>
          <p:nvPr/>
        </p:nvSpPr>
        <p:spPr>
          <a:xfrm>
            <a:off x="6519274" y="5292654"/>
            <a:ext cx="3252799" cy="338554"/>
          </a:xfrm>
          <a:prstGeom prst="rect">
            <a:avLst/>
          </a:prstGeom>
        </p:spPr>
        <p:txBody>
          <a:bodyPr wrap="square">
            <a:spAutoFit/>
          </a:bodyPr>
          <a:lstStyle/>
          <a:p>
            <a:r>
              <a:rPr lang="en-US" sz="1600" b="1" i="1" dirty="0" smtClean="0">
                <a:solidFill>
                  <a:srgbClr val="FF0000"/>
                </a:solidFill>
              </a:rPr>
              <a:t>Give the private key file name</a:t>
            </a:r>
            <a:r>
              <a:rPr lang="en-US" sz="1600" b="1" i="1" dirty="0" smtClean="0">
                <a:solidFill>
                  <a:srgbClr val="FF0000"/>
                </a:solidFill>
              </a:rPr>
              <a:t> </a:t>
            </a:r>
            <a:endParaRPr lang="en-US" sz="1600" b="1" i="1" dirty="0">
              <a:solidFill>
                <a:srgbClr val="FF0000"/>
              </a:solidFill>
            </a:endParaRPr>
          </a:p>
        </p:txBody>
      </p:sp>
      <p:pic>
        <p:nvPicPr>
          <p:cNvPr id="8" name="Picture 7" descr="https://o.remove.bg/downloads/11b25db4-52d9-4bc6-812a-b053010c1e39/eee-removebg-preview.png"/>
          <p:cNvPicPr>
            <a:picLocks noChangeAspect="1" noChangeArrowheads="1"/>
          </p:cNvPicPr>
          <p:nvPr/>
        </p:nvPicPr>
        <p:blipFill>
          <a:blip r:embed="rId3"/>
          <a:srcRect/>
          <a:stretch>
            <a:fillRect/>
          </a:stretch>
        </p:blipFill>
        <p:spPr bwMode="auto">
          <a:xfrm rot="17757025" flipV="1">
            <a:off x="5638804" y="5172325"/>
            <a:ext cx="628073" cy="854401"/>
          </a:xfrm>
          <a:prstGeom prst="rect">
            <a:avLst/>
          </a:prstGeom>
          <a:noFill/>
        </p:spPr>
      </p:pic>
      <p:sp>
        <p:nvSpPr>
          <p:cNvPr id="9" name="Rectangle 8"/>
          <p:cNvSpPr/>
          <p:nvPr/>
        </p:nvSpPr>
        <p:spPr>
          <a:xfrm>
            <a:off x="9096219" y="6142400"/>
            <a:ext cx="2874107" cy="338554"/>
          </a:xfrm>
          <a:prstGeom prst="rect">
            <a:avLst/>
          </a:prstGeom>
        </p:spPr>
        <p:txBody>
          <a:bodyPr wrap="square">
            <a:spAutoFit/>
          </a:bodyPr>
          <a:lstStyle/>
          <a:p>
            <a:r>
              <a:rPr lang="en-US" sz="1600" b="1" i="1" dirty="0" smtClean="0">
                <a:solidFill>
                  <a:srgbClr val="FF0000"/>
                </a:solidFill>
              </a:rPr>
              <a:t>Click On Save Button</a:t>
            </a:r>
            <a:r>
              <a:rPr lang="en-US" sz="1600" b="1" i="1" dirty="0" smtClean="0">
                <a:solidFill>
                  <a:srgbClr val="FF0000"/>
                </a:solidFill>
              </a:rPr>
              <a:t> </a:t>
            </a:r>
            <a:endParaRPr lang="en-US" sz="1600" b="1" i="1" dirty="0">
              <a:solidFill>
                <a:srgbClr val="FF0000"/>
              </a:solidFill>
            </a:endParaRPr>
          </a:p>
        </p:txBody>
      </p:sp>
      <p:pic>
        <p:nvPicPr>
          <p:cNvPr id="10" name="Picture 9" descr="https://o.remove.bg/downloads/11b25db4-52d9-4bc6-812a-b053010c1e39/eee-removebg-preview.png"/>
          <p:cNvPicPr>
            <a:picLocks noChangeAspect="1" noChangeArrowheads="1"/>
          </p:cNvPicPr>
          <p:nvPr/>
        </p:nvPicPr>
        <p:blipFill>
          <a:blip r:embed="rId3"/>
          <a:srcRect/>
          <a:stretch>
            <a:fillRect/>
          </a:stretch>
        </p:blipFill>
        <p:spPr bwMode="auto">
          <a:xfrm rot="17757025" flipV="1">
            <a:off x="8751458" y="6077489"/>
            <a:ext cx="628073" cy="854401"/>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655205" y="1315317"/>
            <a:ext cx="5727700" cy="4578350"/>
          </a:xfrm>
          <a:prstGeom prst="rect">
            <a:avLst/>
          </a:prstGeom>
          <a:noFill/>
          <a:ln w="9525">
            <a:noFill/>
            <a:miter lim="800000"/>
            <a:headEnd/>
            <a:tailEnd/>
          </a:ln>
          <a:effectLst/>
        </p:spPr>
      </p:pic>
      <p:sp>
        <p:nvSpPr>
          <p:cNvPr id="6" name="Title 1"/>
          <p:cNvSpPr>
            <a:spLocks noGrp="1"/>
          </p:cNvSpPr>
          <p:nvPr>
            <p:ph type="title"/>
          </p:nvPr>
        </p:nvSpPr>
        <p:spPr>
          <a:xfrm>
            <a:off x="1807833" y="716474"/>
            <a:ext cx="8911687" cy="511963"/>
          </a:xfrm>
        </p:spPr>
        <p:txBody>
          <a:bodyPr>
            <a:normAutofit fontScale="90000"/>
          </a:bodyPr>
          <a:lstStyle/>
          <a:p>
            <a:r>
              <a:rPr lang="en-US" dirty="0" smtClean="0"/>
              <a:t>GIT WITH GITLAB USING GUI BASED (Conti.) </a:t>
            </a:r>
            <a:endParaRPr lang="en-US" dirty="0"/>
          </a:p>
        </p:txBody>
      </p:sp>
      <p:sp>
        <p:nvSpPr>
          <p:cNvPr id="7" name="Rectangle 6"/>
          <p:cNvSpPr/>
          <p:nvPr/>
        </p:nvSpPr>
        <p:spPr>
          <a:xfrm>
            <a:off x="6491564" y="2152291"/>
            <a:ext cx="3640727" cy="338554"/>
          </a:xfrm>
          <a:prstGeom prst="rect">
            <a:avLst/>
          </a:prstGeom>
        </p:spPr>
        <p:txBody>
          <a:bodyPr wrap="square">
            <a:spAutoFit/>
          </a:bodyPr>
          <a:lstStyle/>
          <a:p>
            <a:r>
              <a:rPr lang="en-US" sz="1600" b="1" i="1" dirty="0" smtClean="0">
                <a:solidFill>
                  <a:srgbClr val="FF0000"/>
                </a:solidFill>
              </a:rPr>
              <a:t>Select and Copy the SSH Key </a:t>
            </a:r>
            <a:endParaRPr lang="en-US" sz="1600" b="1" i="1" dirty="0">
              <a:solidFill>
                <a:srgbClr val="FF0000"/>
              </a:solidFill>
            </a:endParaRPr>
          </a:p>
        </p:txBody>
      </p:sp>
      <p:pic>
        <p:nvPicPr>
          <p:cNvPr id="8" name="Picture 7" descr="https://o.remove.bg/downloads/11b25db4-52d9-4bc6-812a-b053010c1e39/eee-removebg-preview.png"/>
          <p:cNvPicPr>
            <a:picLocks noChangeAspect="1" noChangeArrowheads="1"/>
          </p:cNvPicPr>
          <p:nvPr/>
        </p:nvPicPr>
        <p:blipFill>
          <a:blip r:embed="rId3"/>
          <a:srcRect/>
          <a:stretch>
            <a:fillRect/>
          </a:stretch>
        </p:blipFill>
        <p:spPr bwMode="auto">
          <a:xfrm rot="17757025" flipV="1">
            <a:off x="6146803" y="2087380"/>
            <a:ext cx="628073" cy="854401"/>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797288" y="1006763"/>
            <a:ext cx="10394712" cy="5522191"/>
          </a:xfrm>
          <a:prstGeom prst="rect">
            <a:avLst/>
          </a:prstGeom>
          <a:noFill/>
          <a:ln w="9525">
            <a:noFill/>
            <a:miter lim="800000"/>
            <a:headEnd/>
            <a:tailEnd/>
          </a:ln>
          <a:effectLst/>
        </p:spPr>
      </p:pic>
      <p:sp>
        <p:nvSpPr>
          <p:cNvPr id="6" name="Rectangle 5"/>
          <p:cNvSpPr/>
          <p:nvPr/>
        </p:nvSpPr>
        <p:spPr>
          <a:xfrm>
            <a:off x="8237236" y="4498327"/>
            <a:ext cx="3640727" cy="338554"/>
          </a:xfrm>
          <a:prstGeom prst="rect">
            <a:avLst/>
          </a:prstGeom>
        </p:spPr>
        <p:txBody>
          <a:bodyPr wrap="square">
            <a:spAutoFit/>
          </a:bodyPr>
          <a:lstStyle/>
          <a:p>
            <a:r>
              <a:rPr lang="en-US" sz="1600" b="1" i="1" dirty="0" smtClean="0">
                <a:solidFill>
                  <a:srgbClr val="FF0000"/>
                </a:solidFill>
              </a:rPr>
              <a:t>Click On Preferences</a:t>
            </a:r>
            <a:endParaRPr lang="en-US" sz="1600" b="1" i="1" dirty="0">
              <a:solidFill>
                <a:srgbClr val="FF0000"/>
              </a:solidFill>
            </a:endParaRPr>
          </a:p>
        </p:txBody>
      </p:sp>
      <p:pic>
        <p:nvPicPr>
          <p:cNvPr id="7" name="Picture 6" descr="https://o.remove.bg/downloads/11b25db4-52d9-4bc6-812a-b053010c1e39/eee-removebg-preview.png"/>
          <p:cNvPicPr>
            <a:picLocks noChangeAspect="1" noChangeArrowheads="1"/>
          </p:cNvPicPr>
          <p:nvPr/>
        </p:nvPicPr>
        <p:blipFill>
          <a:blip r:embed="rId3"/>
          <a:srcRect/>
          <a:stretch>
            <a:fillRect/>
          </a:stretch>
        </p:blipFill>
        <p:spPr bwMode="auto">
          <a:xfrm rot="2061995" flipV="1">
            <a:off x="9675094" y="3639089"/>
            <a:ext cx="628073" cy="854401"/>
          </a:xfrm>
          <a:prstGeom prst="rect">
            <a:avLst/>
          </a:prstGeom>
          <a:noFill/>
        </p:spPr>
      </p:pic>
      <p:sp>
        <p:nvSpPr>
          <p:cNvPr id="8" name="Title 1"/>
          <p:cNvSpPr>
            <a:spLocks noGrp="1"/>
          </p:cNvSpPr>
          <p:nvPr>
            <p:ph type="title"/>
          </p:nvPr>
        </p:nvSpPr>
        <p:spPr>
          <a:xfrm>
            <a:off x="1789360" y="420910"/>
            <a:ext cx="8911687" cy="511963"/>
          </a:xfrm>
        </p:spPr>
        <p:txBody>
          <a:bodyPr>
            <a:normAutofit fontScale="90000"/>
          </a:bodyPr>
          <a:lstStyle/>
          <a:p>
            <a:r>
              <a:rPr lang="en-US" dirty="0" smtClean="0"/>
              <a:t>Login GITLAB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6" name="Rectangle 5"/>
          <p:cNvSpPr/>
          <p:nvPr/>
        </p:nvSpPr>
        <p:spPr>
          <a:xfrm>
            <a:off x="2753676" y="0"/>
            <a:ext cx="4374916" cy="338554"/>
          </a:xfrm>
          <a:prstGeom prst="rect">
            <a:avLst/>
          </a:prstGeom>
        </p:spPr>
        <p:txBody>
          <a:bodyPr wrap="none">
            <a:spAutoFit/>
          </a:bodyPr>
          <a:lstStyle/>
          <a:p>
            <a:r>
              <a:rPr lang="en-US" sz="1600" b="1" i="1" dirty="0" smtClean="0">
                <a:solidFill>
                  <a:srgbClr val="FF0000"/>
                </a:solidFill>
              </a:rPr>
              <a:t>Create an Account on </a:t>
            </a:r>
            <a:r>
              <a:rPr lang="en-US" sz="1600" b="1" i="1" dirty="0" err="1" smtClean="0">
                <a:solidFill>
                  <a:srgbClr val="FF0000"/>
                </a:solidFill>
              </a:rPr>
              <a:t>GitHub</a:t>
            </a:r>
            <a:r>
              <a:rPr lang="en-US" sz="1600" b="1" i="1" dirty="0" smtClean="0">
                <a:solidFill>
                  <a:srgbClr val="FF0000"/>
                </a:solidFill>
              </a:rPr>
              <a:t>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686751" y="1265382"/>
            <a:ext cx="8154078" cy="4331854"/>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3987936" y="2309090"/>
            <a:ext cx="8204064" cy="4358409"/>
          </a:xfrm>
          <a:prstGeom prst="rect">
            <a:avLst/>
          </a:prstGeom>
          <a:noFill/>
          <a:ln w="9525">
            <a:noFill/>
            <a:miter lim="800000"/>
            <a:headEnd/>
            <a:tailEnd/>
          </a:ln>
          <a:effectLst/>
        </p:spPr>
      </p:pic>
      <p:sp>
        <p:nvSpPr>
          <p:cNvPr id="7" name="Title 1"/>
          <p:cNvSpPr>
            <a:spLocks noGrp="1"/>
          </p:cNvSpPr>
          <p:nvPr>
            <p:ph type="title"/>
          </p:nvPr>
        </p:nvSpPr>
        <p:spPr>
          <a:xfrm>
            <a:off x="1641578" y="679528"/>
            <a:ext cx="8911687" cy="511963"/>
          </a:xfrm>
        </p:spPr>
        <p:txBody>
          <a:bodyPr>
            <a:normAutofit fontScale="90000"/>
          </a:bodyPr>
          <a:lstStyle/>
          <a:p>
            <a:r>
              <a:rPr lang="en-US" dirty="0" smtClean="0"/>
              <a:t>Setting of SSH Key in GITLAB  </a:t>
            </a:r>
            <a:endParaRPr lang="en-US" dirty="0"/>
          </a:p>
        </p:txBody>
      </p:sp>
      <p:sp>
        <p:nvSpPr>
          <p:cNvPr id="8" name="Oval 7"/>
          <p:cNvSpPr/>
          <p:nvPr/>
        </p:nvSpPr>
        <p:spPr>
          <a:xfrm>
            <a:off x="1810327" y="3362036"/>
            <a:ext cx="877455" cy="895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Black" pitchFamily="34" charset="0"/>
              </a:rPr>
              <a:t>1</a:t>
            </a:r>
            <a:endParaRPr lang="en-US" b="1" dirty="0">
              <a:latin typeface="Arial Black" pitchFamily="34" charset="0"/>
            </a:endParaRPr>
          </a:p>
        </p:txBody>
      </p:sp>
      <p:sp>
        <p:nvSpPr>
          <p:cNvPr id="9" name="Oval 8"/>
          <p:cNvSpPr/>
          <p:nvPr/>
        </p:nvSpPr>
        <p:spPr>
          <a:xfrm>
            <a:off x="6225309" y="5310909"/>
            <a:ext cx="812800" cy="757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Black" pitchFamily="34" charset="0"/>
              </a:rPr>
              <a:t>2</a:t>
            </a:r>
            <a:endParaRPr lang="en-US" b="1" dirty="0">
              <a:latin typeface="Arial Black" pitchFamily="34" charset="0"/>
            </a:endParaRPr>
          </a:p>
        </p:txBody>
      </p:sp>
      <p:sp>
        <p:nvSpPr>
          <p:cNvPr id="10" name="Rectangle 9"/>
          <p:cNvSpPr/>
          <p:nvPr/>
        </p:nvSpPr>
        <p:spPr>
          <a:xfrm>
            <a:off x="8357310" y="5708291"/>
            <a:ext cx="1617964" cy="338554"/>
          </a:xfrm>
          <a:prstGeom prst="rect">
            <a:avLst/>
          </a:prstGeom>
        </p:spPr>
        <p:txBody>
          <a:bodyPr wrap="square">
            <a:spAutoFit/>
          </a:bodyPr>
          <a:lstStyle/>
          <a:p>
            <a:r>
              <a:rPr lang="en-US" sz="1600" b="1" i="1" dirty="0" smtClean="0">
                <a:solidFill>
                  <a:srgbClr val="FF0000"/>
                </a:solidFill>
              </a:rPr>
              <a:t>Paste SSH key</a:t>
            </a:r>
            <a:endParaRPr lang="en-US" sz="1600" b="1" i="1" dirty="0">
              <a:solidFill>
                <a:srgbClr val="FF0000"/>
              </a:solidFill>
            </a:endParaRPr>
          </a:p>
        </p:txBody>
      </p:sp>
      <p:pic>
        <p:nvPicPr>
          <p:cNvPr id="11" name="Picture 10" descr="https://o.remove.bg/downloads/11b25db4-52d9-4bc6-812a-b053010c1e39/eee-removebg-preview.png"/>
          <p:cNvPicPr>
            <a:picLocks noChangeAspect="1" noChangeArrowheads="1"/>
          </p:cNvPicPr>
          <p:nvPr/>
        </p:nvPicPr>
        <p:blipFill>
          <a:blip r:embed="rId4"/>
          <a:srcRect/>
          <a:stretch>
            <a:fillRect/>
          </a:stretch>
        </p:blipFill>
        <p:spPr bwMode="auto">
          <a:xfrm rot="2061995" flipV="1">
            <a:off x="8954658" y="4876762"/>
            <a:ext cx="628073" cy="854401"/>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689710" y="1219200"/>
            <a:ext cx="10151307" cy="5392882"/>
          </a:xfrm>
          <a:prstGeom prst="rect">
            <a:avLst/>
          </a:prstGeom>
          <a:noFill/>
          <a:ln w="9525">
            <a:noFill/>
            <a:miter lim="800000"/>
            <a:headEnd/>
            <a:tailEnd/>
          </a:ln>
          <a:effectLst/>
        </p:spPr>
      </p:pic>
      <p:sp>
        <p:nvSpPr>
          <p:cNvPr id="6" name="Title 1"/>
          <p:cNvSpPr>
            <a:spLocks noGrp="1"/>
          </p:cNvSpPr>
          <p:nvPr>
            <p:ph type="title"/>
          </p:nvPr>
        </p:nvSpPr>
        <p:spPr>
          <a:xfrm>
            <a:off x="1641578" y="679528"/>
            <a:ext cx="8911687" cy="511963"/>
          </a:xfrm>
        </p:spPr>
        <p:txBody>
          <a:bodyPr>
            <a:normAutofit fontScale="90000"/>
          </a:bodyPr>
          <a:lstStyle/>
          <a:p>
            <a:r>
              <a:rPr lang="en-US" dirty="0" smtClean="0"/>
              <a:t>Push in GITLAB  </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41578" y="679528"/>
            <a:ext cx="8911687" cy="511963"/>
          </a:xfrm>
        </p:spPr>
        <p:txBody>
          <a:bodyPr>
            <a:normAutofit fontScale="90000"/>
          </a:bodyPr>
          <a:lstStyle/>
          <a:p>
            <a:r>
              <a:rPr lang="en-US" dirty="0" smtClean="0"/>
              <a:t>Push or Pull in GITLAB  </a:t>
            </a:r>
            <a:endParaRPr lang="en-US" dirty="0"/>
          </a:p>
        </p:txBody>
      </p:sp>
      <p:pic>
        <p:nvPicPr>
          <p:cNvPr id="6" name="How to use Git GUI Sourcetree and Gitlab-CWKgan_Z4NM-720p-1657379085841.mp4">
            <a:hlinkClick r:id="" action="ppaction://media"/>
          </p:cNvPr>
          <p:cNvPicPr>
            <a:picLocks noRot="1" noChangeAspect="1"/>
          </p:cNvPicPr>
          <p:nvPr>
            <a:videoFile r:link="rId1"/>
          </p:nvPr>
        </p:nvPicPr>
        <p:blipFill>
          <a:blip r:embed="rId3"/>
          <a:stretch>
            <a:fillRect/>
          </a:stretch>
        </p:blipFill>
        <p:spPr>
          <a:xfrm>
            <a:off x="1847272" y="1276927"/>
            <a:ext cx="9781310" cy="528089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0 Best Ways to Say Thank You for Your Response | FutureofWorking.com"/>
          <p:cNvPicPr>
            <a:picLocks noChangeAspect="1" noChangeArrowheads="1"/>
          </p:cNvPicPr>
          <p:nvPr/>
        </p:nvPicPr>
        <p:blipFill>
          <a:blip r:embed="rId2"/>
          <a:srcRect/>
          <a:stretch>
            <a:fillRect/>
          </a:stretch>
        </p:blipFill>
        <p:spPr bwMode="auto">
          <a:xfrm>
            <a:off x="3626713" y="2022763"/>
            <a:ext cx="5564910" cy="2225964"/>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6" name="Rectangle 5"/>
          <p:cNvSpPr/>
          <p:nvPr/>
        </p:nvSpPr>
        <p:spPr>
          <a:xfrm>
            <a:off x="2753676" y="0"/>
            <a:ext cx="4374916" cy="338554"/>
          </a:xfrm>
          <a:prstGeom prst="rect">
            <a:avLst/>
          </a:prstGeom>
        </p:spPr>
        <p:txBody>
          <a:bodyPr wrap="none">
            <a:spAutoFit/>
          </a:bodyPr>
          <a:lstStyle/>
          <a:p>
            <a:r>
              <a:rPr lang="en-US" sz="1600" b="1" i="1" dirty="0" smtClean="0">
                <a:solidFill>
                  <a:srgbClr val="FF0000"/>
                </a:solidFill>
              </a:rPr>
              <a:t>Create an Account on </a:t>
            </a:r>
            <a:r>
              <a:rPr lang="en-US" sz="1600" b="1" i="1" dirty="0" err="1" smtClean="0">
                <a:solidFill>
                  <a:srgbClr val="FF0000"/>
                </a:solidFill>
              </a:rPr>
              <a:t>GitHub</a:t>
            </a:r>
            <a:r>
              <a:rPr lang="en-US" sz="1600" b="1" i="1" dirty="0" smtClean="0">
                <a:solidFill>
                  <a:srgbClr val="FF0000"/>
                </a:solidFill>
              </a:rPr>
              <a:t>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
        <p:nvSpPr>
          <p:cNvPr id="6" name="Rectangle 5"/>
          <p:cNvSpPr/>
          <p:nvPr/>
        </p:nvSpPr>
        <p:spPr>
          <a:xfrm>
            <a:off x="2753676" y="0"/>
            <a:ext cx="4374916" cy="338554"/>
          </a:xfrm>
          <a:prstGeom prst="rect">
            <a:avLst/>
          </a:prstGeom>
        </p:spPr>
        <p:txBody>
          <a:bodyPr wrap="none">
            <a:spAutoFit/>
          </a:bodyPr>
          <a:lstStyle/>
          <a:p>
            <a:r>
              <a:rPr lang="en-US" sz="1600" b="1" i="1" dirty="0" smtClean="0">
                <a:solidFill>
                  <a:srgbClr val="FF0000"/>
                </a:solidFill>
              </a:rPr>
              <a:t>Create an Account on </a:t>
            </a:r>
            <a:r>
              <a:rPr lang="en-US" sz="1600" b="1" i="1" dirty="0" err="1" smtClean="0">
                <a:solidFill>
                  <a:srgbClr val="FF0000"/>
                </a:solidFill>
              </a:rPr>
              <a:t>GitHub</a:t>
            </a:r>
            <a:r>
              <a:rPr lang="en-US" sz="1600" b="1" i="1" dirty="0" smtClean="0">
                <a:solidFill>
                  <a:srgbClr val="FF0000"/>
                </a:solidFill>
              </a:rPr>
              <a:t> Conti………</a:t>
            </a:r>
            <a:endParaRPr lang="en-US" sz="1600" b="1" i="1" dirty="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2220</TotalTime>
  <Words>1594</Words>
  <Application>Microsoft Office PowerPoint</Application>
  <PresentationFormat>Custom</PresentationFormat>
  <Paragraphs>260</Paragraphs>
  <Slides>73</Slides>
  <Notes>0</Notes>
  <HiddenSlides>0</HiddenSlides>
  <MMClips>5</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Wisp</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Git Install</vt:lpstr>
      <vt:lpstr>How to Install and Use Git on Windows</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GIT WITH GITLAB USING GUI BASED </vt:lpstr>
      <vt:lpstr>GIT WITH GITLAB USING GUI BASED (Conti.) </vt:lpstr>
      <vt:lpstr>GIT WITH GITLAB USING GUI BASED (Conti.) </vt:lpstr>
      <vt:lpstr>GIT WITH GITLAB USING GUI BASED (Conti.) </vt:lpstr>
      <vt:lpstr>GIT WITH GITLAB USING GUI BASED (Conti.) </vt:lpstr>
      <vt:lpstr>GIT WITH GITLAB USING GUI BASED (Conti.) </vt:lpstr>
      <vt:lpstr>GIT WITH GITLAB USING GUI BASED (Conti.) </vt:lpstr>
      <vt:lpstr>GIT WITH GITLAB USING GUI BASED (Conti.) </vt:lpstr>
      <vt:lpstr>GIT WITH GITLAB USING GUI BASED (Conti.) </vt:lpstr>
      <vt:lpstr>GIT WITH GITLAB USING GUI BASED (Conti.) </vt:lpstr>
      <vt:lpstr>GIT WITH GITLAB USING GUI BASED (Conti.) </vt:lpstr>
      <vt:lpstr>Login GITLAB  </vt:lpstr>
      <vt:lpstr>Setting of SSH Key in GITLAB  </vt:lpstr>
      <vt:lpstr>Push in GITLAB  </vt:lpstr>
      <vt:lpstr>Push or Pull in GITLAB  </vt:lpstr>
      <vt:lpstr>Slide 73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Minerva Singh</dc:creator>
  <cp:lastModifiedBy>Windows User</cp:lastModifiedBy>
  <cp:revision>146</cp:revision>
  <dcterms:created xsi:type="dcterms:W3CDTF">2016-03-01T08:29:47Z</dcterms:created>
  <dcterms:modified xsi:type="dcterms:W3CDTF">2022-11-01T03:42:27Z</dcterms:modified>
</cp:coreProperties>
</file>